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Kv5qTcMqx52tlR4w5k0VfhWlS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-Title Slide C">
  <p:cSld name="Purple Title_1">
    <p:bg>
      <p:bgPr>
        <a:solidFill>
          <a:srgbClr val="33A8D3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/>
          <p:nvPr/>
        </p:nvSpPr>
        <p:spPr>
          <a:xfrm rot="-5400000">
            <a:off x="5721581" y="1721100"/>
            <a:ext cx="2297700" cy="45471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7"/>
          <p:cNvSpPr/>
          <p:nvPr/>
        </p:nvSpPr>
        <p:spPr>
          <a:xfrm rot="5400000">
            <a:off x="1701506" y="2255250"/>
            <a:ext cx="99300" cy="1233900"/>
          </a:xfrm>
          <a:prstGeom prst="rect">
            <a:avLst/>
          </a:prstGeom>
          <a:solidFill>
            <a:srgbClr val="007AA7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7"/>
          <p:cNvSpPr txBox="1"/>
          <p:nvPr>
            <p:ph idx="1" type="subTitle"/>
          </p:nvPr>
        </p:nvSpPr>
        <p:spPr>
          <a:xfrm>
            <a:off x="1023375" y="3004031"/>
            <a:ext cx="51357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type="title"/>
          </p:nvPr>
        </p:nvSpPr>
        <p:spPr>
          <a:xfrm>
            <a:off x="1023375" y="1587206"/>
            <a:ext cx="5933100" cy="1101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Arial"/>
              <a:buNone/>
              <a:defRPr b="1" i="0" sz="4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-Blank Purple">
  <p:cSld name="Blank_2_1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/>
          <p:nvPr/>
        </p:nvSpPr>
        <p:spPr>
          <a:xfrm>
            <a:off x="0" y="4711804"/>
            <a:ext cx="9144000" cy="431700"/>
          </a:xfrm>
          <a:prstGeom prst="rect">
            <a:avLst/>
          </a:prstGeom>
          <a:solidFill>
            <a:srgbClr val="33A8D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8"/>
          <p:cNvSpPr txBox="1"/>
          <p:nvPr/>
        </p:nvSpPr>
        <p:spPr>
          <a:xfrm>
            <a:off x="8323402" y="4809428"/>
            <a:ext cx="71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100">
                <a:solidFill>
                  <a:srgbClr val="FFFFFF"/>
                </a:solidFill>
              </a:rPr>
              <a:t>‹#›</a:t>
            </a:fld>
            <a:endParaRPr sz="1100">
              <a:solidFill>
                <a:srgbClr val="FFFFFF"/>
              </a:solidFill>
            </a:endParaRPr>
          </a:p>
        </p:txBody>
      </p:sp>
      <p:sp>
        <p:nvSpPr>
          <p:cNvPr id="16" name="Google Shape;16;p18"/>
          <p:cNvSpPr txBox="1"/>
          <p:nvPr/>
        </p:nvSpPr>
        <p:spPr>
          <a:xfrm>
            <a:off x="185075" y="4754625"/>
            <a:ext cx="25602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</a:rPr>
              <a:t>YOUR COMPANY NAME</a:t>
            </a:r>
            <a:endParaRPr sz="1200"/>
          </a:p>
        </p:txBody>
      </p:sp>
      <p:sp>
        <p:nvSpPr>
          <p:cNvPr id="17" name="Google Shape;17;p18"/>
          <p:cNvSpPr txBox="1"/>
          <p:nvPr>
            <p:ph type="title"/>
          </p:nvPr>
        </p:nvSpPr>
        <p:spPr>
          <a:xfrm>
            <a:off x="543953" y="455125"/>
            <a:ext cx="8007300" cy="5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" type="body"/>
          </p:nvPr>
        </p:nvSpPr>
        <p:spPr>
          <a:xfrm>
            <a:off x="543953" y="1191879"/>
            <a:ext cx="8007300" cy="3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-Blank Purple 1">
  <p:cSld name="Blank_2_1_1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755106e808_5_39"/>
          <p:cNvSpPr/>
          <p:nvPr/>
        </p:nvSpPr>
        <p:spPr>
          <a:xfrm>
            <a:off x="0" y="4711804"/>
            <a:ext cx="9144000" cy="431700"/>
          </a:xfrm>
          <a:prstGeom prst="rect">
            <a:avLst/>
          </a:prstGeom>
          <a:solidFill>
            <a:srgbClr val="33A8D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755106e808_5_39"/>
          <p:cNvSpPr txBox="1"/>
          <p:nvPr/>
        </p:nvSpPr>
        <p:spPr>
          <a:xfrm>
            <a:off x="8323402" y="4809428"/>
            <a:ext cx="71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100">
                <a:solidFill>
                  <a:srgbClr val="FFFFFF"/>
                </a:solidFill>
              </a:rPr>
              <a:t>‹#›</a:t>
            </a:fld>
            <a:endParaRPr sz="1100">
              <a:solidFill>
                <a:srgbClr val="FFFFFF"/>
              </a:solidFill>
            </a:endParaRPr>
          </a:p>
        </p:txBody>
      </p:sp>
      <p:sp>
        <p:nvSpPr>
          <p:cNvPr id="22" name="Google Shape;22;g755106e808_5_39"/>
          <p:cNvSpPr txBox="1"/>
          <p:nvPr/>
        </p:nvSpPr>
        <p:spPr>
          <a:xfrm>
            <a:off x="185075" y="4754625"/>
            <a:ext cx="25602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</a:rPr>
              <a:t>YOUR COMPANY NAME</a:t>
            </a:r>
            <a:endParaRPr sz="1200"/>
          </a:p>
        </p:txBody>
      </p:sp>
      <p:cxnSp>
        <p:nvCxnSpPr>
          <p:cNvPr id="23" name="Google Shape;23;g755106e808_5_39"/>
          <p:cNvCxnSpPr/>
          <p:nvPr/>
        </p:nvCxnSpPr>
        <p:spPr>
          <a:xfrm>
            <a:off x="4446888" y="1183450"/>
            <a:ext cx="0" cy="2592600"/>
          </a:xfrm>
          <a:prstGeom prst="straightConnector1">
            <a:avLst/>
          </a:prstGeom>
          <a:noFill/>
          <a:ln cap="flat" cmpd="sng" w="19050">
            <a:solidFill>
              <a:srgbClr val="007AA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g755106e808_5_39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g755106e808_5_39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321444" y="302719"/>
            <a:ext cx="7886700" cy="5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2" type="sldNum"/>
          </p:nvPr>
        </p:nvSpPr>
        <p:spPr>
          <a:xfrm>
            <a:off x="321446" y="4832678"/>
            <a:ext cx="71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"/>
          <p:cNvSpPr txBox="1"/>
          <p:nvPr>
            <p:ph type="title"/>
          </p:nvPr>
        </p:nvSpPr>
        <p:spPr>
          <a:xfrm>
            <a:off x="1023375" y="1179450"/>
            <a:ext cx="71109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lang="en"/>
              <a:t>Mission and vision statement brainstorm</a:t>
            </a:r>
            <a:endParaRPr/>
          </a:p>
        </p:txBody>
      </p:sp>
      <p:sp>
        <p:nvSpPr>
          <p:cNvPr id="31" name="Google Shape;31;p1"/>
          <p:cNvSpPr txBox="1"/>
          <p:nvPr>
            <p:ph idx="1" type="subTitle"/>
          </p:nvPr>
        </p:nvSpPr>
        <p:spPr>
          <a:xfrm>
            <a:off x="1023375" y="3004025"/>
            <a:ext cx="3945600" cy="10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 guide to facilitating a brainstorm to create or re-energize your client’s most important messages.</a:t>
            </a:r>
            <a:endParaRPr/>
          </a:p>
        </p:txBody>
      </p:sp>
      <p:sp>
        <p:nvSpPr>
          <p:cNvPr id="32" name="Google Shape;32;p1"/>
          <p:cNvSpPr txBox="1"/>
          <p:nvPr/>
        </p:nvSpPr>
        <p:spPr>
          <a:xfrm>
            <a:off x="7292650" y="4307275"/>
            <a:ext cx="1320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7AA7"/>
                </a:solidFill>
              </a:rPr>
              <a:t>YOUR LOGO</a:t>
            </a:r>
            <a:endParaRPr sz="1200">
              <a:solidFill>
                <a:srgbClr val="007AA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makes your company and solution different?</a:t>
            </a:r>
            <a:endParaRPr/>
          </a:p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essence of your strategy?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" sz="1800"/>
            </a:br>
            <a:r>
              <a:rPr b="0" lang="en" sz="1800"/>
              <a:t>To drive growth, adoption, innovation, optimization, quality, service?</a:t>
            </a:r>
            <a:endParaRPr b="0" sz="1800"/>
          </a:p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idx="4294967295" type="title"/>
          </p:nvPr>
        </p:nvSpPr>
        <p:spPr>
          <a:xfrm>
            <a:off x="6339875" y="389700"/>
            <a:ext cx="2427600" cy="8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i="1" lang="en" sz="1100">
                <a:solidFill>
                  <a:srgbClr val="33A8D3"/>
                </a:solidFill>
              </a:rPr>
              <a:t>TIP: </a:t>
            </a:r>
            <a:r>
              <a:rPr b="0" lang="en" sz="1100">
                <a:solidFill>
                  <a:srgbClr val="33A8D3"/>
                </a:solidFill>
              </a:rPr>
              <a:t> Conduct a survey of your client’s employees and ask them to answer these questions. This will better ensure alignment and increase buy-in from the beginning.</a:t>
            </a:r>
            <a:endParaRPr b="0" i="1" sz="1100">
              <a:solidFill>
                <a:srgbClr val="33A8D3"/>
              </a:solidFill>
            </a:endParaRPr>
          </a:p>
        </p:txBody>
      </p:sp>
      <p:sp>
        <p:nvSpPr>
          <p:cNvPr id="98" name="Google Shape;98;p12"/>
          <p:cNvSpPr txBox="1"/>
          <p:nvPr>
            <p:ph type="title"/>
          </p:nvPr>
        </p:nvSpPr>
        <p:spPr>
          <a:xfrm>
            <a:off x="543950" y="455125"/>
            <a:ext cx="8007300" cy="8223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vision brainstorm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summary</a:t>
            </a:r>
            <a:endParaRPr/>
          </a:p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543953" y="1496679"/>
            <a:ext cx="80073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Who does your product/service (solution) help and/or impact?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does your solution allow people to do? What value does it provide?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Where does your solution have the greatest impact?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When does your solution have the greatest impact?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How do you do what’s being done?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How do you know your solution is working?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Why do you do what you’re doing?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makes your company and solution different?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What’s the essence of your strategy?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543950" y="455125"/>
            <a:ext cx="8007300" cy="8772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time to create mission and vision statements for the company.</a:t>
            </a:r>
            <a:endParaRPr/>
          </a:p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543953" y="1496679"/>
            <a:ext cx="80073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that you’ve collected a bunch of statements solidifying why your client’s business exists, how it provides value, and what progress will be made, it’s time to start bringing it all together.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543953" y="455125"/>
            <a:ext cx="8007300" cy="599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Craft the mission...</a:t>
            </a:r>
            <a:endParaRPr/>
          </a:p>
        </p:txBody>
      </p:sp>
      <p:sp>
        <p:nvSpPr>
          <p:cNvPr id="111" name="Google Shape;111;p14"/>
          <p:cNvSpPr txBox="1"/>
          <p:nvPr>
            <p:ph idx="1" type="body"/>
          </p:nvPr>
        </p:nvSpPr>
        <p:spPr>
          <a:xfrm>
            <a:off x="543953" y="1191879"/>
            <a:ext cx="80073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Replace me with the new, shiny, mission statement.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543953" y="455125"/>
            <a:ext cx="8007300" cy="599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Craft the vision...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543953" y="1191879"/>
            <a:ext cx="80073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Replace me with how this company is going to change the world.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type="title"/>
          </p:nvPr>
        </p:nvSpPr>
        <p:spPr>
          <a:xfrm>
            <a:off x="543953" y="455125"/>
            <a:ext cx="8007300" cy="5997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vision brainstorm</a:t>
            </a:r>
            <a:endParaRPr/>
          </a:p>
        </p:txBody>
      </p:sp>
      <p:sp>
        <p:nvSpPr>
          <p:cNvPr id="38" name="Google Shape;38;p2"/>
          <p:cNvSpPr txBox="1"/>
          <p:nvPr>
            <p:ph idx="1" type="body"/>
          </p:nvPr>
        </p:nvSpPr>
        <p:spPr>
          <a:xfrm>
            <a:off x="543953" y="1191879"/>
            <a:ext cx="80073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questions on the following slides to facilitate a group brainstorm to gain alignment and gather the information you need to craft high-impact mission and vision statements for your clients.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does your product/service (solution) help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</a:t>
            </a:r>
            <a:r>
              <a:rPr lang="en"/>
              <a:t>/</a:t>
            </a:r>
            <a:r>
              <a:rPr lang="en"/>
              <a:t>or impact?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your solution allow people to do? What value does it provide?</a:t>
            </a:r>
            <a:endParaRPr/>
          </a:p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does your solution have the greatest impact?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" sz="1400"/>
            </a:br>
            <a:r>
              <a:rPr b="0" lang="en" sz="1800"/>
              <a:t>Regionally? Globally? Online? In person? At home? At work?</a:t>
            </a:r>
            <a:endParaRPr/>
          </a:p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does your solution have the greatest impact?</a:t>
            </a:r>
            <a:endParaRPr/>
          </a:p>
        </p:txBody>
      </p:sp>
      <p:sp>
        <p:nvSpPr>
          <p:cNvPr id="62" name="Google Shape;62;p6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do what is being done?</a:t>
            </a:r>
            <a:endParaRPr/>
          </a:p>
        </p:txBody>
      </p:sp>
      <p:sp>
        <p:nvSpPr>
          <p:cNvPr id="68" name="Google Shape;68;p7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know your solution is working?</a:t>
            </a:r>
            <a:endParaRPr/>
          </a:p>
        </p:txBody>
      </p:sp>
      <p:sp>
        <p:nvSpPr>
          <p:cNvPr id="74" name="Google Shape;74;p8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>
            <p:ph type="title"/>
          </p:nvPr>
        </p:nvSpPr>
        <p:spPr>
          <a:xfrm>
            <a:off x="907275" y="1183450"/>
            <a:ext cx="3316200" cy="2592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you do what you are doing?</a:t>
            </a:r>
            <a:endParaRPr/>
          </a:p>
        </p:txBody>
      </p:sp>
      <p:sp>
        <p:nvSpPr>
          <p:cNvPr id="80" name="Google Shape;80;p9"/>
          <p:cNvSpPr txBox="1"/>
          <p:nvPr>
            <p:ph idx="1" type="body"/>
          </p:nvPr>
        </p:nvSpPr>
        <p:spPr>
          <a:xfrm>
            <a:off x="4670300" y="1183525"/>
            <a:ext cx="3789300" cy="25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answer here...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e Predictive Index Theme">
  <a:themeElements>
    <a:clrScheme name="PI TEMPLATE">
      <a:dk1>
        <a:srgbClr val="262626"/>
      </a:dk1>
      <a:lt1>
        <a:srgbClr val="FFFFFF"/>
      </a:lt1>
      <a:dk2>
        <a:srgbClr val="2E1F44"/>
      </a:dk2>
      <a:lt2>
        <a:srgbClr val="E7E6E6"/>
      </a:lt2>
      <a:accent1>
        <a:srgbClr val="0093FF"/>
      </a:accent1>
      <a:accent2>
        <a:srgbClr val="2EC3B6"/>
      </a:accent2>
      <a:accent3>
        <a:srgbClr val="FF773C"/>
      </a:accent3>
      <a:accent4>
        <a:srgbClr val="9077C3"/>
      </a:accent4>
      <a:accent5>
        <a:srgbClr val="0093FF"/>
      </a:accent5>
      <a:accent6>
        <a:srgbClr val="70D6FF"/>
      </a:accent6>
      <a:hlink>
        <a:srgbClr val="0093FF"/>
      </a:hlink>
      <a:folHlink>
        <a:srgbClr val="0076E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Laurel White</dc:creator>
</cp:coreProperties>
</file>