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Roboto"/>
      <p:regular r:id="rId19"/>
      <p:bold r:id="rId20"/>
      <p:italic r:id="rId21"/>
      <p:boldItalic r:id="rId22"/>
    </p:embeddedFont>
    <p:embeddedFont>
      <p:font typeface="Montserra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 name="Shape 42"/>
        <p:cNvGrpSpPr/>
        <p:nvPr/>
      </p:nvGrpSpPr>
      <p:grpSpPr>
        <a:xfrm>
          <a:off x="0" y="0"/>
          <a:ext cx="0" cy="0"/>
          <a:chOff x="0" y="0"/>
          <a:chExt cx="0" cy="0"/>
        </a:xfrm>
      </p:grpSpPr>
      <p:sp>
        <p:nvSpPr>
          <p:cNvPr id="43" name="Google Shape;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Update this slide with the month, year, and your company name.</a:t>
            </a:r>
            <a:endParaRPr b="0" i="0" sz="1200" u="none" cap="none" strike="noStrike">
              <a:solidFill>
                <a:schemeClr val="dk1"/>
              </a:solidFill>
              <a:latin typeface="Calibri"/>
              <a:ea typeface="Calibri"/>
              <a:cs typeface="Calibri"/>
              <a:sym typeface="Calibri"/>
            </a:endParaRPr>
          </a:p>
        </p:txBody>
      </p:sp>
      <p:sp>
        <p:nvSpPr>
          <p:cNvPr id="45" name="Google Shape;45;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505a93506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505a93506_0_1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Add names of executive team members. If you use PI, add their Reference Profile so new employees will have instant insight into how each person thinks and works. </a:t>
            </a:r>
            <a:endParaRPr/>
          </a:p>
        </p:txBody>
      </p:sp>
      <p:sp>
        <p:nvSpPr>
          <p:cNvPr id="114" name="Google Shape;114;g5505a93506_0_1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8c9252268_7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8c9252268_7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Is your structure hierarchical because you need to maintain compliance in a regulated industry? Is it flat to enable rapid decision making? Describe your org structure here and educate employees on why the company is structured as it is.</a:t>
            </a:r>
            <a:endParaRPr/>
          </a:p>
        </p:txBody>
      </p:sp>
      <p:sp>
        <p:nvSpPr>
          <p:cNvPr id="135" name="Google Shape;135;g58c9252268_7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7a21cadf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7a21cadf4_0_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Copy and paste your org chart here.</a:t>
            </a:r>
            <a:endParaRPr/>
          </a:p>
        </p:txBody>
      </p:sp>
      <p:sp>
        <p:nvSpPr>
          <p:cNvPr id="161" name="Google Shape;161;g57a21cadf4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8c9252268_8_2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Too often, business leaders stand up at all company meetings and rattle off business terms many employees don’t understand. Get your new employees up to speed during onboarding so there will be less confusion later on. </a:t>
            </a:r>
            <a:endParaRPr/>
          </a:p>
        </p:txBody>
      </p:sp>
      <p:sp>
        <p:nvSpPr>
          <p:cNvPr id="169" name="Google Shape;169;g58c9252268_8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58209136e3_8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8209136e3_8_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58209136e3_8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g5505a93506_0_7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g5505a93506_0_7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Replace this with a favorite quote that aligns with your business strategy. </a:t>
            </a:r>
            <a:endParaRPr/>
          </a:p>
        </p:txBody>
      </p:sp>
      <p:sp>
        <p:nvSpPr>
          <p:cNvPr id="54" name="Google Shape;54;g5505a93506_0_7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8c9252268_8_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Insert your mission statement here.</a:t>
            </a:r>
            <a:endParaRPr/>
          </a:p>
        </p:txBody>
      </p:sp>
      <p:sp>
        <p:nvSpPr>
          <p:cNvPr id="61" name="Google Shape;61;g58c9252268_8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57a21cadf4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Insert your vision statement here.</a:t>
            </a:r>
            <a:endParaRPr/>
          </a:p>
        </p:txBody>
      </p:sp>
      <p:sp>
        <p:nvSpPr>
          <p:cNvPr id="68" name="Google Shape;68;g57a21cadf4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8c9252268_8_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Clr>
                <a:srgbClr val="000000"/>
              </a:buClr>
              <a:buSzPts val="2800"/>
              <a:buFont typeface="Arial"/>
              <a:buNone/>
            </a:pPr>
            <a:r>
              <a:rPr lang="en-US">
                <a:solidFill>
                  <a:srgbClr val="000000"/>
                </a:solidFill>
                <a:latin typeface="Arial"/>
                <a:ea typeface="Arial"/>
                <a:cs typeface="Arial"/>
                <a:sym typeface="Arial"/>
              </a:rPr>
              <a:t>Type one strategic objective in each box. Employees must understand the business strategy from day one.</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75" name="Google Shape;75;g58c9252268_8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7a21cadf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 name="Google Shape;84;g57a21cadf4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Modify this image to include your three strategic objectives and how your plan to reach those goals.</a:t>
            </a:r>
            <a:endParaRPr/>
          </a:p>
        </p:txBody>
      </p:sp>
      <p:sp>
        <p:nvSpPr>
          <p:cNvPr id="85" name="Google Shape;85;g57a21cadf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196925d15_3_67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Every company needs core values that align with the business strategy. They should be communicated early on and often. Replace these values with your own. </a:t>
            </a:r>
            <a:endParaRPr/>
          </a:p>
        </p:txBody>
      </p:sp>
      <p:sp>
        <p:nvSpPr>
          <p:cNvPr id="92" name="Google Shape;92;g5196925d15_3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8c9252268_8_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How ambitious are your annual goals? Talk about your hill to climb so every new employee understands your collective goals.</a:t>
            </a:r>
            <a:endParaRPr/>
          </a:p>
        </p:txBody>
      </p:sp>
      <p:sp>
        <p:nvSpPr>
          <p:cNvPr id="99" name="Google Shape;99;g58c9252268_8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8c9252268_8_18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We believe in complete transparency and that’s why we share our financials at every all-company meeting. If you desire to do the same, insert a chart here to show quarterly net billings for the current year and three years prior.</a:t>
            </a:r>
            <a:endParaRPr/>
          </a:p>
        </p:txBody>
      </p:sp>
      <p:sp>
        <p:nvSpPr>
          <p:cNvPr id="106" name="Google Shape;106;g58c9252268_8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999999"/>
        </a:solidFill>
      </p:bgPr>
    </p:bg>
    <p:spTree>
      <p:nvGrpSpPr>
        <p:cNvPr id="13" name="Shape 13"/>
        <p:cNvGrpSpPr/>
        <p:nvPr/>
      </p:nvGrpSpPr>
      <p:grpSpPr>
        <a:xfrm>
          <a:off x="0" y="0"/>
          <a:ext cx="0" cy="0"/>
          <a:chOff x="0" y="0"/>
          <a:chExt cx="0" cy="0"/>
        </a:xfrm>
      </p:grpSpPr>
      <p:sp>
        <p:nvSpPr>
          <p:cNvPr id="14" name="Google Shape;14;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p:nvPr/>
        </p:nvSpPr>
        <p:spPr>
          <a:xfrm rot="-5400000">
            <a:off x="7628725" y="2294850"/>
            <a:ext cx="3063600" cy="6062700"/>
          </a:xfrm>
          <a:prstGeom prst="rtTriangl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txBox="1"/>
          <p:nvPr>
            <p:ph type="title"/>
          </p:nvPr>
        </p:nvSpPr>
        <p:spPr>
          <a:xfrm>
            <a:off x="1227225" y="2590550"/>
            <a:ext cx="10059900" cy="1710600"/>
          </a:xfrm>
          <a:prstGeom prst="rect">
            <a:avLst/>
          </a:prstGeom>
          <a:noFill/>
          <a:ln>
            <a:noFill/>
          </a:ln>
        </p:spPr>
        <p:txBody>
          <a:bodyPr anchorCtr="0" anchor="t" bIns="91425" lIns="91425" spcFirstLastPara="1" rIns="91425" wrap="square" tIns="91425"/>
          <a:lstStyle>
            <a:lvl1pPr lvl="0" marR="0" rtl="0">
              <a:lnSpc>
                <a:spcPct val="90000"/>
              </a:lnSpc>
              <a:spcBef>
                <a:spcPts val="0"/>
              </a:spcBef>
              <a:spcAft>
                <a:spcPts val="0"/>
              </a:spcAft>
              <a:buClr>
                <a:srgbClr val="FFFFFF"/>
              </a:buClr>
              <a:buSzPts val="5000"/>
              <a:buNone/>
              <a:defRPr b="1" i="0" sz="5000" u="none" cap="none" strike="noStrike">
                <a:solidFill>
                  <a:srgbClr val="FFFFFF"/>
                </a:solidFill>
              </a:defRPr>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p:txBody>
      </p:sp>
      <p:sp>
        <p:nvSpPr>
          <p:cNvPr id="17" name="Google Shape;17;p2"/>
          <p:cNvSpPr txBox="1"/>
          <p:nvPr>
            <p:ph idx="1" type="subTitle"/>
          </p:nvPr>
        </p:nvSpPr>
        <p:spPr>
          <a:xfrm>
            <a:off x="1227225" y="2160700"/>
            <a:ext cx="6847500" cy="5550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2400"/>
              <a:buNone/>
              <a:defRPr b="1" i="0" sz="2400" u="none" cap="none" strike="noStrike">
                <a:solidFill>
                  <a:schemeClr val="lt1"/>
                </a:solidFil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F3F3F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F3F3F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F3F3F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F3F3F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F3F3F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F3F3F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F3F3F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F3F3F3"/>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3"/>
          <p:cNvSpPr txBox="1"/>
          <p:nvPr>
            <p:ph idx="1" type="body"/>
          </p:nvPr>
        </p:nvSpPr>
        <p:spPr>
          <a:xfrm>
            <a:off x="554925" y="1327150"/>
            <a:ext cx="10978200" cy="4464000"/>
          </a:xfrm>
          <a:prstGeom prst="rect">
            <a:avLst/>
          </a:prstGeom>
          <a:noFill/>
          <a:ln>
            <a:noFill/>
          </a:ln>
        </p:spPr>
        <p:txBody>
          <a:bodyPr anchorCtr="0" anchor="t" bIns="91425" lIns="91425" spcFirstLastPara="1" rIns="91425" wrap="square" tIns="91425"/>
          <a:lstStyle>
            <a:lvl1pPr indent="-406400" lvl="0" marL="45720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3"/>
          <p:cNvSpPr txBox="1"/>
          <p:nvPr>
            <p:ph type="title"/>
          </p:nvPr>
        </p:nvSpPr>
        <p:spPr>
          <a:xfrm>
            <a:off x="428592" y="403625"/>
            <a:ext cx="10515600" cy="799500"/>
          </a:xfrm>
          <a:prstGeom prst="rect">
            <a:avLst/>
          </a:prstGeom>
        </p:spPr>
        <p:txBody>
          <a:bodyPr anchorCtr="0" anchor="t" bIns="121900" lIns="121900" spcFirstLastPara="1" rIns="121900" wrap="square" tIns="121900"/>
          <a:lstStyle>
            <a:lvl1pPr lvl="0" rtl="0">
              <a:spcBef>
                <a:spcPts val="0"/>
              </a:spcBef>
              <a:spcAft>
                <a:spcPts val="0"/>
              </a:spcAft>
              <a:buNone/>
              <a:defRPr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 name="Google Shape;21;p3"/>
          <p:cNvSpPr/>
          <p:nvPr/>
        </p:nvSpPr>
        <p:spPr>
          <a:xfrm>
            <a:off x="0" y="6282305"/>
            <a:ext cx="12192000" cy="5757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 name="Google Shape;22;p3"/>
          <p:cNvSpPr txBox="1"/>
          <p:nvPr/>
        </p:nvSpPr>
        <p:spPr>
          <a:xfrm>
            <a:off x="216575" y="6289200"/>
            <a:ext cx="3505200" cy="575700"/>
          </a:xfrm>
          <a:prstGeom prst="rect">
            <a:avLst/>
          </a:prstGeom>
          <a:noFill/>
          <a:ln>
            <a:noFill/>
          </a:ln>
        </p:spPr>
        <p:txBody>
          <a:bodyPr anchorCtr="0" anchor="t" bIns="91425" lIns="91425" spcFirstLastPara="1" rIns="91425" wrap="square" tIns="182875">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FFFFFF"/>
                </a:solidFill>
              </a:rPr>
              <a:t>YOUR COMPANY NAME</a:t>
            </a:r>
            <a:endParaRPr b="1" i="0" sz="1600" u="none" cap="none" strike="noStrike">
              <a:solidFill>
                <a:srgbClr val="FFFFFF"/>
              </a:solidFill>
              <a:latin typeface="Arial"/>
              <a:ea typeface="Arial"/>
              <a:cs typeface="Arial"/>
              <a:sym typeface="Arial"/>
            </a:endParaRPr>
          </a:p>
        </p:txBody>
      </p:sp>
      <p:sp>
        <p:nvSpPr>
          <p:cNvPr id="23" name="Google Shape;23;p3"/>
          <p:cNvSpPr txBox="1"/>
          <p:nvPr>
            <p:ph idx="12" type="sldNum"/>
          </p:nvPr>
        </p:nvSpPr>
        <p:spPr>
          <a:xfrm>
            <a:off x="11097870" y="6412471"/>
            <a:ext cx="954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titleOnly">
  <p:cSld name="TITLE_ONLY">
    <p:spTree>
      <p:nvGrpSpPr>
        <p:cNvPr id="24" name="Shape 24"/>
        <p:cNvGrpSpPr/>
        <p:nvPr/>
      </p:nvGrpSpPr>
      <p:grpSpPr>
        <a:xfrm>
          <a:off x="0" y="0"/>
          <a:ext cx="0" cy="0"/>
          <a:chOff x="0" y="0"/>
          <a:chExt cx="0" cy="0"/>
        </a:xfrm>
      </p:grpSpPr>
      <p:sp>
        <p:nvSpPr>
          <p:cNvPr id="25" name="Google Shape;25;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4"/>
          <p:cNvSpPr/>
          <p:nvPr/>
        </p:nvSpPr>
        <p:spPr>
          <a:xfrm>
            <a:off x="0" y="6282305"/>
            <a:ext cx="12192000" cy="5757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 name="Google Shape;27;p4"/>
          <p:cNvSpPr txBox="1"/>
          <p:nvPr/>
        </p:nvSpPr>
        <p:spPr>
          <a:xfrm>
            <a:off x="216575" y="6289200"/>
            <a:ext cx="3505200" cy="575700"/>
          </a:xfrm>
          <a:prstGeom prst="rect">
            <a:avLst/>
          </a:prstGeom>
          <a:noFill/>
          <a:ln>
            <a:noFill/>
          </a:ln>
        </p:spPr>
        <p:txBody>
          <a:bodyPr anchorCtr="0" anchor="t" bIns="91425" lIns="91425" spcFirstLastPara="1" rIns="91425" wrap="square" tIns="182875">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FFFFFF"/>
                </a:solidFill>
              </a:rPr>
              <a:t>YOUR COMPANY NAME</a:t>
            </a:r>
            <a:endParaRPr b="1" i="0" sz="1600" u="none" cap="none" strike="noStrike">
              <a:solidFill>
                <a:srgbClr val="FFFFFF"/>
              </a:solidFill>
              <a:latin typeface="Arial"/>
              <a:ea typeface="Arial"/>
              <a:cs typeface="Arial"/>
              <a:sym typeface="Arial"/>
            </a:endParaRPr>
          </a:p>
        </p:txBody>
      </p:sp>
      <p:sp>
        <p:nvSpPr>
          <p:cNvPr id="28" name="Google Shape;28;p4"/>
          <p:cNvSpPr txBox="1"/>
          <p:nvPr>
            <p:ph idx="2" type="sldNum"/>
          </p:nvPr>
        </p:nvSpPr>
        <p:spPr>
          <a:xfrm>
            <a:off x="11097870" y="6412471"/>
            <a:ext cx="954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ONLY_1">
    <p:spTree>
      <p:nvGrpSpPr>
        <p:cNvPr id="29" name="Shape 29"/>
        <p:cNvGrpSpPr/>
        <p:nvPr/>
      </p:nvGrpSpPr>
      <p:grpSpPr>
        <a:xfrm>
          <a:off x="0" y="0"/>
          <a:ext cx="0" cy="0"/>
          <a:chOff x="0" y="0"/>
          <a:chExt cx="0" cy="0"/>
        </a:xfrm>
      </p:grpSpPr>
      <p:sp>
        <p:nvSpPr>
          <p:cNvPr id="30" name="Google Shape;30;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5"/>
          <p:cNvSpPr/>
          <p:nvPr/>
        </p:nvSpPr>
        <p:spPr>
          <a:xfrm>
            <a:off x="0" y="6282305"/>
            <a:ext cx="12192000" cy="5757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 name="Google Shape;32;p5"/>
          <p:cNvSpPr txBox="1"/>
          <p:nvPr/>
        </p:nvSpPr>
        <p:spPr>
          <a:xfrm>
            <a:off x="216575" y="6289200"/>
            <a:ext cx="3505200" cy="575700"/>
          </a:xfrm>
          <a:prstGeom prst="rect">
            <a:avLst/>
          </a:prstGeom>
          <a:noFill/>
          <a:ln>
            <a:noFill/>
          </a:ln>
        </p:spPr>
        <p:txBody>
          <a:bodyPr anchorCtr="0" anchor="t" bIns="91425" lIns="91425" spcFirstLastPara="1" rIns="91425" wrap="square" tIns="182875">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FFFFFF"/>
                </a:solidFill>
              </a:rPr>
              <a:t>YOUR COMPANY NAME</a:t>
            </a:r>
            <a:endParaRPr b="1" i="0" sz="1600" u="none" cap="none" strike="noStrike">
              <a:solidFill>
                <a:srgbClr val="FFFFFF"/>
              </a:solidFill>
              <a:latin typeface="Arial"/>
              <a:ea typeface="Arial"/>
              <a:cs typeface="Arial"/>
              <a:sym typeface="Arial"/>
            </a:endParaRPr>
          </a:p>
        </p:txBody>
      </p:sp>
      <p:sp>
        <p:nvSpPr>
          <p:cNvPr id="33" name="Google Shape;33;p5"/>
          <p:cNvSpPr txBox="1"/>
          <p:nvPr>
            <p:ph idx="2" type="sldNum"/>
          </p:nvPr>
        </p:nvSpPr>
        <p:spPr>
          <a:xfrm>
            <a:off x="11097870" y="6412471"/>
            <a:ext cx="954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type="title"/>
          </p:nvPr>
        </p:nvSpPr>
        <p:spPr>
          <a:xfrm>
            <a:off x="838203" y="2266122"/>
            <a:ext cx="10515600" cy="1475100"/>
          </a:xfrm>
          <a:prstGeom prst="rect">
            <a:avLst/>
          </a:prstGeom>
          <a:noFill/>
          <a:ln>
            <a:noFill/>
          </a:ln>
        </p:spPr>
        <p:txBody>
          <a:bodyPr anchorCtr="0" anchor="ctr" bIns="91425" lIns="91425" spcFirstLastPara="1" rIns="91425" wrap="square" tIns="91425"/>
          <a:lstStyle>
            <a:lvl1pPr lvl="0" marR="0" rtl="0" algn="ctr">
              <a:lnSpc>
                <a:spcPct val="90000"/>
              </a:lnSpc>
              <a:spcBef>
                <a:spcPts val="0"/>
              </a:spcBef>
              <a:spcAft>
                <a:spcPts val="0"/>
              </a:spcAft>
              <a:buClr>
                <a:srgbClr val="000000"/>
              </a:buClr>
              <a:buSzPts val="3700"/>
              <a:buFont typeface="Arial"/>
              <a:buNone/>
              <a:defRPr b="1" i="0" u="none" cap="none" strike="noStrike">
                <a:solidFill>
                  <a:srgbClr val="000000"/>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35" name="Google Shape;35;p5"/>
          <p:cNvSpPr txBox="1"/>
          <p:nvPr/>
        </p:nvSpPr>
        <p:spPr>
          <a:xfrm>
            <a:off x="5488803" y="438825"/>
            <a:ext cx="1214400" cy="11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0">
                <a:solidFill>
                  <a:srgbClr val="999999"/>
                </a:solidFill>
                <a:latin typeface="Arial Rounded"/>
                <a:ea typeface="Arial Rounded"/>
                <a:cs typeface="Arial Rounded"/>
                <a:sym typeface="Arial Rounded"/>
              </a:rPr>
              <a:t>“</a:t>
            </a:r>
            <a:endParaRPr sz="20000">
              <a:solidFill>
                <a:srgbClr val="999999"/>
              </a:solidFill>
              <a:latin typeface="Arial Rounded"/>
              <a:ea typeface="Arial Rounded"/>
              <a:cs typeface="Arial Rounded"/>
              <a:sym typeface="Arial Round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999999"/>
        </a:solidFill>
      </p:bgPr>
    </p:bg>
    <p:spTree>
      <p:nvGrpSpPr>
        <p:cNvPr id="36" name="Shape 36"/>
        <p:cNvGrpSpPr/>
        <p:nvPr/>
      </p:nvGrpSpPr>
      <p:grpSpPr>
        <a:xfrm>
          <a:off x="0" y="0"/>
          <a:ext cx="0" cy="0"/>
          <a:chOff x="0" y="0"/>
          <a:chExt cx="0" cy="0"/>
        </a:xfrm>
      </p:grpSpPr>
      <p:sp>
        <p:nvSpPr>
          <p:cNvPr id="37" name="Google Shape;3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6"/>
          <p:cNvSpPr txBox="1"/>
          <p:nvPr>
            <p:ph idx="1" type="subTitle"/>
          </p:nvPr>
        </p:nvSpPr>
        <p:spPr>
          <a:xfrm>
            <a:off x="857250" y="693375"/>
            <a:ext cx="9328800" cy="5638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9600"/>
              <a:buNone/>
              <a:defRPr b="1" i="0" sz="9600" u="none" cap="none" strike="noStrike">
                <a:solidFill>
                  <a:srgbClr val="FFFFFF"/>
                </a:solidFil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9pPr>
          </a:lstStyle>
          <a:p/>
        </p:txBody>
      </p:sp>
      <p:sp>
        <p:nvSpPr>
          <p:cNvPr id="39" name="Google Shape;39;p6"/>
          <p:cNvSpPr/>
          <p:nvPr/>
        </p:nvSpPr>
        <p:spPr>
          <a:xfrm>
            <a:off x="0" y="6282305"/>
            <a:ext cx="12192000" cy="5757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 name="Google Shape;40;p6"/>
          <p:cNvSpPr txBox="1"/>
          <p:nvPr/>
        </p:nvSpPr>
        <p:spPr>
          <a:xfrm>
            <a:off x="216575" y="6289200"/>
            <a:ext cx="3505200" cy="575700"/>
          </a:xfrm>
          <a:prstGeom prst="rect">
            <a:avLst/>
          </a:prstGeom>
          <a:noFill/>
          <a:ln>
            <a:noFill/>
          </a:ln>
        </p:spPr>
        <p:txBody>
          <a:bodyPr anchorCtr="0" anchor="t" bIns="91425" lIns="91425" spcFirstLastPara="1" rIns="91425" wrap="square" tIns="182875">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FFFFFF"/>
                </a:solidFill>
              </a:rPr>
              <a:t>YOUR COMPANY NAME</a:t>
            </a:r>
            <a:endParaRPr b="1" i="0" sz="1600" u="none" cap="none" strike="noStrike">
              <a:solidFill>
                <a:srgbClr val="FFFFFF"/>
              </a:solidFill>
              <a:latin typeface="Arial"/>
              <a:ea typeface="Arial"/>
              <a:cs typeface="Arial"/>
              <a:sym typeface="Arial"/>
            </a:endParaRPr>
          </a:p>
        </p:txBody>
      </p:sp>
      <p:sp>
        <p:nvSpPr>
          <p:cNvPr id="41" name="Google Shape;41;p6"/>
          <p:cNvSpPr txBox="1"/>
          <p:nvPr>
            <p:ph idx="2" type="sldNum"/>
          </p:nvPr>
        </p:nvSpPr>
        <p:spPr>
          <a:xfrm>
            <a:off x="11097870" y="6412471"/>
            <a:ext cx="954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11" name="Google Shape;11;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12" name="Google Shape;1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sp>
        <p:nvSpPr>
          <p:cNvPr id="47" name="Google Shape;47;p7"/>
          <p:cNvSpPr txBox="1"/>
          <p:nvPr>
            <p:ph type="title"/>
          </p:nvPr>
        </p:nvSpPr>
        <p:spPr>
          <a:xfrm>
            <a:off x="1227225" y="2590550"/>
            <a:ext cx="10059900" cy="171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a:solidFill>
                  <a:schemeClr val="lt1"/>
                </a:solidFill>
              </a:rPr>
              <a:t>[Company] Onboarding</a:t>
            </a:r>
            <a:endParaRPr/>
          </a:p>
        </p:txBody>
      </p:sp>
      <p:sp>
        <p:nvSpPr>
          <p:cNvPr id="48" name="Google Shape;48;p7"/>
          <p:cNvSpPr txBox="1"/>
          <p:nvPr>
            <p:ph idx="1" type="subTitle"/>
          </p:nvPr>
        </p:nvSpPr>
        <p:spPr>
          <a:xfrm>
            <a:off x="1227225" y="2160700"/>
            <a:ext cx="6847500" cy="55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[Month and Year]</a:t>
            </a:r>
            <a:endParaRPr/>
          </a:p>
        </p:txBody>
      </p:sp>
      <p:sp>
        <p:nvSpPr>
          <p:cNvPr id="49" name="Google Shape;49;p7"/>
          <p:cNvSpPr/>
          <p:nvPr/>
        </p:nvSpPr>
        <p:spPr>
          <a:xfrm>
            <a:off x="9543500" y="5548550"/>
            <a:ext cx="2230500" cy="854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7"/>
          <p:cNvSpPr txBox="1"/>
          <p:nvPr>
            <p:ph idx="1" type="subTitle"/>
          </p:nvPr>
        </p:nvSpPr>
        <p:spPr>
          <a:xfrm>
            <a:off x="9664100" y="5698275"/>
            <a:ext cx="1989300" cy="55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000000"/>
                </a:solidFill>
              </a:rPr>
              <a:t>Logo here</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16"/>
          <p:cNvPicPr preferRelativeResize="0"/>
          <p:nvPr/>
        </p:nvPicPr>
        <p:blipFill rotWithShape="1">
          <a:blip r:embed="rId3">
            <a:alphaModFix/>
          </a:blip>
          <a:srcRect b="9" l="0" r="0" t="9"/>
          <a:stretch/>
        </p:blipFill>
        <p:spPr>
          <a:xfrm>
            <a:off x="683427" y="1961211"/>
            <a:ext cx="700473" cy="735285"/>
          </a:xfrm>
          <a:prstGeom prst="rect">
            <a:avLst/>
          </a:prstGeom>
          <a:noFill/>
          <a:ln>
            <a:noFill/>
          </a:ln>
        </p:spPr>
      </p:pic>
      <p:sp>
        <p:nvSpPr>
          <p:cNvPr id="117" name="Google Shape;117;p16"/>
          <p:cNvSpPr txBox="1"/>
          <p:nvPr/>
        </p:nvSpPr>
        <p:spPr>
          <a:xfrm>
            <a:off x="1460100" y="1950350"/>
            <a:ext cx="2796300" cy="72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latin typeface="Roboto"/>
                <a:ea typeface="Roboto"/>
                <a:cs typeface="Roboto"/>
                <a:sym typeface="Roboto"/>
              </a:rPr>
              <a:t>[First and last name]</a:t>
            </a:r>
            <a:endParaRPr b="1"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CEO</a:t>
            </a:r>
            <a:endParaRPr sz="1800">
              <a:latin typeface="Roboto"/>
              <a:ea typeface="Roboto"/>
              <a:cs typeface="Roboto"/>
              <a:sym typeface="Roboto"/>
            </a:endParaRPr>
          </a:p>
        </p:txBody>
      </p:sp>
      <p:sp>
        <p:nvSpPr>
          <p:cNvPr id="118" name="Google Shape;118;p16"/>
          <p:cNvSpPr txBox="1"/>
          <p:nvPr/>
        </p:nvSpPr>
        <p:spPr>
          <a:xfrm>
            <a:off x="5492075" y="1950350"/>
            <a:ext cx="2463300" cy="72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latin typeface="Roboto"/>
                <a:ea typeface="Roboto"/>
                <a:cs typeface="Roboto"/>
                <a:sym typeface="Roboto"/>
              </a:rPr>
              <a:t>[First and last name]</a:t>
            </a:r>
            <a:endParaRPr b="1"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President</a:t>
            </a:r>
            <a:endParaRPr sz="1800">
              <a:latin typeface="Roboto"/>
              <a:ea typeface="Roboto"/>
              <a:cs typeface="Roboto"/>
              <a:sym typeface="Roboto"/>
            </a:endParaRPr>
          </a:p>
        </p:txBody>
      </p:sp>
      <p:pic>
        <p:nvPicPr>
          <p:cNvPr id="119" name="Google Shape;119;p16"/>
          <p:cNvPicPr preferRelativeResize="0"/>
          <p:nvPr/>
        </p:nvPicPr>
        <p:blipFill rotWithShape="1">
          <a:blip r:embed="rId4">
            <a:alphaModFix/>
          </a:blip>
          <a:srcRect b="0" l="0" r="0" t="0"/>
          <a:stretch/>
        </p:blipFill>
        <p:spPr>
          <a:xfrm>
            <a:off x="4663250" y="1961211"/>
            <a:ext cx="726944" cy="735285"/>
          </a:xfrm>
          <a:prstGeom prst="rect">
            <a:avLst/>
          </a:prstGeom>
          <a:noFill/>
          <a:ln>
            <a:noFill/>
          </a:ln>
        </p:spPr>
      </p:pic>
      <p:sp>
        <p:nvSpPr>
          <p:cNvPr id="120" name="Google Shape;120;p16"/>
          <p:cNvSpPr txBox="1"/>
          <p:nvPr/>
        </p:nvSpPr>
        <p:spPr>
          <a:xfrm>
            <a:off x="1413000" y="3247125"/>
            <a:ext cx="2796300" cy="7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latin typeface="Roboto"/>
                <a:ea typeface="Roboto"/>
                <a:cs typeface="Roboto"/>
                <a:sym typeface="Roboto"/>
              </a:rPr>
              <a:t>[First and last name]</a:t>
            </a:r>
            <a:endParaRPr b="1"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VP of People Ops</a:t>
            </a:r>
            <a:endParaRPr sz="1800">
              <a:latin typeface="Roboto"/>
              <a:ea typeface="Roboto"/>
              <a:cs typeface="Roboto"/>
              <a:sym typeface="Roboto"/>
            </a:endParaRPr>
          </a:p>
        </p:txBody>
      </p:sp>
      <p:pic>
        <p:nvPicPr>
          <p:cNvPr id="121" name="Google Shape;121;p16"/>
          <p:cNvPicPr preferRelativeResize="0"/>
          <p:nvPr/>
        </p:nvPicPr>
        <p:blipFill rotWithShape="1">
          <a:blip r:embed="rId5">
            <a:alphaModFix/>
          </a:blip>
          <a:srcRect b="0" l="0" r="0" t="0"/>
          <a:stretch/>
        </p:blipFill>
        <p:spPr>
          <a:xfrm>
            <a:off x="682901" y="3247549"/>
            <a:ext cx="653901" cy="745331"/>
          </a:xfrm>
          <a:prstGeom prst="rect">
            <a:avLst/>
          </a:prstGeom>
          <a:noFill/>
          <a:ln>
            <a:noFill/>
          </a:ln>
        </p:spPr>
      </p:pic>
      <p:sp>
        <p:nvSpPr>
          <p:cNvPr id="122" name="Google Shape;122;p16"/>
          <p:cNvSpPr txBox="1"/>
          <p:nvPr/>
        </p:nvSpPr>
        <p:spPr>
          <a:xfrm>
            <a:off x="1481450" y="4552900"/>
            <a:ext cx="2796300" cy="72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latin typeface="Roboto"/>
                <a:ea typeface="Roboto"/>
                <a:cs typeface="Roboto"/>
                <a:sym typeface="Roboto"/>
              </a:rPr>
              <a:t>[First and last name]</a:t>
            </a:r>
            <a:endParaRPr b="1"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VP of Customer Success </a:t>
            </a:r>
            <a:endParaRPr sz="1800">
              <a:latin typeface="Roboto"/>
              <a:ea typeface="Roboto"/>
              <a:cs typeface="Roboto"/>
              <a:sym typeface="Roboto"/>
            </a:endParaRPr>
          </a:p>
        </p:txBody>
      </p:sp>
      <p:pic>
        <p:nvPicPr>
          <p:cNvPr id="123" name="Google Shape;123;p16"/>
          <p:cNvPicPr preferRelativeResize="0"/>
          <p:nvPr/>
        </p:nvPicPr>
        <p:blipFill rotWithShape="1">
          <a:blip r:embed="rId6">
            <a:alphaModFix/>
          </a:blip>
          <a:srcRect b="0" l="0" r="0" t="0"/>
          <a:stretch/>
        </p:blipFill>
        <p:spPr>
          <a:xfrm>
            <a:off x="682907" y="4543917"/>
            <a:ext cx="734787" cy="735285"/>
          </a:xfrm>
          <a:prstGeom prst="rect">
            <a:avLst/>
          </a:prstGeom>
          <a:noFill/>
          <a:ln>
            <a:noFill/>
          </a:ln>
        </p:spPr>
      </p:pic>
      <p:sp>
        <p:nvSpPr>
          <p:cNvPr id="124" name="Google Shape;124;p16"/>
          <p:cNvSpPr txBox="1"/>
          <p:nvPr/>
        </p:nvSpPr>
        <p:spPr>
          <a:xfrm>
            <a:off x="5456500" y="3251625"/>
            <a:ext cx="2492400" cy="72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latin typeface="Roboto"/>
                <a:ea typeface="Roboto"/>
                <a:cs typeface="Roboto"/>
                <a:sym typeface="Roboto"/>
              </a:rPr>
              <a:t>{First and last name]</a:t>
            </a:r>
            <a:endParaRPr b="1"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CFO</a:t>
            </a:r>
            <a:endParaRPr sz="1800">
              <a:latin typeface="Roboto"/>
              <a:ea typeface="Roboto"/>
              <a:cs typeface="Roboto"/>
              <a:sym typeface="Roboto"/>
            </a:endParaRPr>
          </a:p>
        </p:txBody>
      </p:sp>
      <p:sp>
        <p:nvSpPr>
          <p:cNvPr id="125" name="Google Shape;125;p16"/>
          <p:cNvSpPr txBox="1"/>
          <p:nvPr/>
        </p:nvSpPr>
        <p:spPr>
          <a:xfrm>
            <a:off x="9256175" y="1950350"/>
            <a:ext cx="2796300" cy="79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latin typeface="Roboto"/>
                <a:ea typeface="Roboto"/>
                <a:cs typeface="Roboto"/>
                <a:sym typeface="Roboto"/>
              </a:rPr>
              <a:t>[First and last name]</a:t>
            </a:r>
            <a:endParaRPr b="1"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VP of Marketing</a:t>
            </a:r>
            <a:endParaRPr sz="1800">
              <a:latin typeface="Roboto"/>
              <a:ea typeface="Roboto"/>
              <a:cs typeface="Roboto"/>
              <a:sym typeface="Roboto"/>
            </a:endParaRPr>
          </a:p>
        </p:txBody>
      </p:sp>
      <p:sp>
        <p:nvSpPr>
          <p:cNvPr id="126" name="Google Shape;126;p16"/>
          <p:cNvSpPr txBox="1"/>
          <p:nvPr/>
        </p:nvSpPr>
        <p:spPr>
          <a:xfrm>
            <a:off x="5433050" y="4552900"/>
            <a:ext cx="2919000" cy="79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latin typeface="Roboto"/>
                <a:ea typeface="Roboto"/>
                <a:cs typeface="Roboto"/>
                <a:sym typeface="Roboto"/>
              </a:rPr>
              <a:t>[First and last name]</a:t>
            </a:r>
            <a:endParaRPr b="1"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SVP of Sales</a:t>
            </a:r>
            <a:endParaRPr sz="1800">
              <a:latin typeface="Roboto"/>
              <a:ea typeface="Roboto"/>
              <a:cs typeface="Roboto"/>
              <a:sym typeface="Roboto"/>
            </a:endParaRPr>
          </a:p>
        </p:txBody>
      </p:sp>
      <p:pic>
        <p:nvPicPr>
          <p:cNvPr id="127" name="Google Shape;127;p16"/>
          <p:cNvPicPr preferRelativeResize="0"/>
          <p:nvPr/>
        </p:nvPicPr>
        <p:blipFill rotWithShape="1">
          <a:blip r:embed="rId7">
            <a:alphaModFix/>
          </a:blip>
          <a:srcRect b="0" l="0" r="0" t="0"/>
          <a:stretch/>
        </p:blipFill>
        <p:spPr>
          <a:xfrm>
            <a:off x="4663251" y="3221260"/>
            <a:ext cx="713709" cy="735285"/>
          </a:xfrm>
          <a:prstGeom prst="rect">
            <a:avLst/>
          </a:prstGeom>
          <a:noFill/>
          <a:ln>
            <a:noFill/>
          </a:ln>
        </p:spPr>
      </p:pic>
      <p:pic>
        <p:nvPicPr>
          <p:cNvPr id="128" name="Google Shape;128;p16"/>
          <p:cNvPicPr preferRelativeResize="0"/>
          <p:nvPr/>
        </p:nvPicPr>
        <p:blipFill rotWithShape="1">
          <a:blip r:embed="rId8">
            <a:alphaModFix/>
          </a:blip>
          <a:srcRect b="0" l="0" r="0" t="0"/>
          <a:stretch/>
        </p:blipFill>
        <p:spPr>
          <a:xfrm>
            <a:off x="8466277" y="1961195"/>
            <a:ext cx="713700" cy="726289"/>
          </a:xfrm>
          <a:prstGeom prst="rect">
            <a:avLst/>
          </a:prstGeom>
          <a:noFill/>
          <a:ln>
            <a:noFill/>
          </a:ln>
        </p:spPr>
      </p:pic>
      <p:pic>
        <p:nvPicPr>
          <p:cNvPr id="129" name="Google Shape;129;p16"/>
          <p:cNvPicPr preferRelativeResize="0"/>
          <p:nvPr/>
        </p:nvPicPr>
        <p:blipFill rotWithShape="1">
          <a:blip r:embed="rId9">
            <a:alphaModFix/>
          </a:blip>
          <a:srcRect b="0" l="0" r="0" t="0"/>
          <a:stretch/>
        </p:blipFill>
        <p:spPr>
          <a:xfrm>
            <a:off x="4663245" y="4543917"/>
            <a:ext cx="693612" cy="735285"/>
          </a:xfrm>
          <a:prstGeom prst="rect">
            <a:avLst/>
          </a:prstGeom>
          <a:noFill/>
          <a:ln>
            <a:noFill/>
          </a:ln>
        </p:spPr>
      </p:pic>
      <p:sp>
        <p:nvSpPr>
          <p:cNvPr id="130" name="Google Shape;130;p16"/>
          <p:cNvSpPr txBox="1"/>
          <p:nvPr>
            <p:ph idx="1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131" name="Google Shape;131;p16"/>
          <p:cNvSpPr txBox="1"/>
          <p:nvPr>
            <p:ph type="title"/>
          </p:nvPr>
        </p:nvSpPr>
        <p:spPr>
          <a:xfrm>
            <a:off x="428592" y="403625"/>
            <a:ext cx="10515600" cy="79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Executive Team @ [Company] </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7"/>
          <p:cNvSpPr txBox="1"/>
          <p:nvPr>
            <p:ph idx="1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138" name="Google Shape;138;p17"/>
          <p:cNvSpPr txBox="1"/>
          <p:nvPr>
            <p:ph type="title"/>
          </p:nvPr>
        </p:nvSpPr>
        <p:spPr>
          <a:xfrm>
            <a:off x="428592" y="403625"/>
            <a:ext cx="10515600" cy="79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Our Organizational Structure</a:t>
            </a:r>
            <a:endParaRPr/>
          </a:p>
        </p:txBody>
      </p:sp>
      <p:sp>
        <p:nvSpPr>
          <p:cNvPr id="139" name="Google Shape;139;p17"/>
          <p:cNvSpPr/>
          <p:nvPr/>
        </p:nvSpPr>
        <p:spPr>
          <a:xfrm>
            <a:off x="5152800" y="1458475"/>
            <a:ext cx="1886400" cy="10167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2253600" y="3142675"/>
            <a:ext cx="1886400" cy="10167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8062925" y="3142675"/>
            <a:ext cx="1886400" cy="10167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 name="Google Shape;142;p17"/>
          <p:cNvCxnSpPr>
            <a:stCxn id="140" idx="0"/>
            <a:endCxn id="141" idx="0"/>
          </p:cNvCxnSpPr>
          <p:nvPr/>
        </p:nvCxnSpPr>
        <p:spPr>
          <a:xfrm flipH="1" rot="-5400000">
            <a:off x="6101100" y="238375"/>
            <a:ext cx="600" cy="5809200"/>
          </a:xfrm>
          <a:prstGeom prst="bentConnector3">
            <a:avLst>
              <a:gd fmla="val -56633333" name="adj1"/>
            </a:avLst>
          </a:prstGeom>
          <a:noFill/>
          <a:ln cap="flat" cmpd="sng" w="9525">
            <a:solidFill>
              <a:schemeClr val="dk2"/>
            </a:solidFill>
            <a:prstDash val="solid"/>
            <a:round/>
            <a:headEnd len="med" w="med" type="none"/>
            <a:tailEnd len="med" w="med" type="none"/>
          </a:ln>
        </p:spPr>
      </p:cxnSp>
      <p:cxnSp>
        <p:nvCxnSpPr>
          <p:cNvPr id="143" name="Google Shape;143;p17"/>
          <p:cNvCxnSpPr>
            <a:stCxn id="139" idx="2"/>
            <a:endCxn id="144" idx="0"/>
          </p:cNvCxnSpPr>
          <p:nvPr/>
        </p:nvCxnSpPr>
        <p:spPr>
          <a:xfrm>
            <a:off x="6096000" y="2475175"/>
            <a:ext cx="5400" cy="667500"/>
          </a:xfrm>
          <a:prstGeom prst="straightConnector1">
            <a:avLst/>
          </a:prstGeom>
          <a:noFill/>
          <a:ln cap="flat" cmpd="sng" w="9525">
            <a:solidFill>
              <a:schemeClr val="dk2"/>
            </a:solidFill>
            <a:prstDash val="solid"/>
            <a:round/>
            <a:headEnd len="med" w="med" type="none"/>
            <a:tailEnd len="med" w="med" type="none"/>
          </a:ln>
        </p:spPr>
      </p:cxnSp>
      <p:sp>
        <p:nvSpPr>
          <p:cNvPr id="145" name="Google Shape;145;p17"/>
          <p:cNvSpPr txBox="1"/>
          <p:nvPr>
            <p:ph idx="4294967295" type="subTitle"/>
          </p:nvPr>
        </p:nvSpPr>
        <p:spPr>
          <a:xfrm>
            <a:off x="5288400" y="1689325"/>
            <a:ext cx="1626000" cy="5550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US" sz="2000">
                <a:solidFill>
                  <a:srgbClr val="FFFFFF"/>
                </a:solidFill>
              </a:rPr>
              <a:t>Director</a:t>
            </a:r>
            <a:endParaRPr sz="2000">
              <a:solidFill>
                <a:srgbClr val="FFFFFF"/>
              </a:solidFill>
            </a:endParaRPr>
          </a:p>
        </p:txBody>
      </p:sp>
      <p:sp>
        <p:nvSpPr>
          <p:cNvPr id="146" name="Google Shape;146;p17"/>
          <p:cNvSpPr txBox="1"/>
          <p:nvPr>
            <p:ph idx="4294967295" type="subTitle"/>
          </p:nvPr>
        </p:nvSpPr>
        <p:spPr>
          <a:xfrm>
            <a:off x="2383800" y="3260100"/>
            <a:ext cx="1626000" cy="7995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2100"/>
              </a:spcAft>
              <a:buNone/>
            </a:pPr>
            <a:r>
              <a:rPr lang="en-US" sz="2000">
                <a:solidFill>
                  <a:srgbClr val="FFFFFF"/>
                </a:solidFill>
              </a:rPr>
              <a:t>Marketing Manager</a:t>
            </a:r>
            <a:endParaRPr sz="2000">
              <a:solidFill>
                <a:srgbClr val="FFFFFF"/>
              </a:solidFill>
            </a:endParaRPr>
          </a:p>
        </p:txBody>
      </p:sp>
      <p:sp>
        <p:nvSpPr>
          <p:cNvPr id="147" name="Google Shape;147;p17"/>
          <p:cNvSpPr txBox="1"/>
          <p:nvPr>
            <p:ph idx="4294967295" type="subTitle"/>
          </p:nvPr>
        </p:nvSpPr>
        <p:spPr>
          <a:xfrm>
            <a:off x="8193125" y="3260100"/>
            <a:ext cx="1626000" cy="7995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2100"/>
              </a:spcAft>
              <a:buNone/>
            </a:pPr>
            <a:r>
              <a:rPr lang="en-US" sz="2000">
                <a:solidFill>
                  <a:srgbClr val="FFFFFF"/>
                </a:solidFill>
              </a:rPr>
              <a:t>Finance</a:t>
            </a:r>
            <a:r>
              <a:rPr lang="en-US" sz="2000">
                <a:solidFill>
                  <a:srgbClr val="FFFFFF"/>
                </a:solidFill>
              </a:rPr>
              <a:t> Manager</a:t>
            </a:r>
            <a:endParaRPr sz="2000">
              <a:solidFill>
                <a:srgbClr val="FFFFFF"/>
              </a:solidFill>
            </a:endParaRPr>
          </a:p>
        </p:txBody>
      </p:sp>
      <p:sp>
        <p:nvSpPr>
          <p:cNvPr id="144" name="Google Shape;144;p17"/>
          <p:cNvSpPr/>
          <p:nvPr/>
        </p:nvSpPr>
        <p:spPr>
          <a:xfrm>
            <a:off x="5158250" y="3142675"/>
            <a:ext cx="1886400" cy="10167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txBox="1"/>
          <p:nvPr>
            <p:ph idx="4294967295" type="subTitle"/>
          </p:nvPr>
        </p:nvSpPr>
        <p:spPr>
          <a:xfrm>
            <a:off x="5288450" y="3260100"/>
            <a:ext cx="1626000" cy="7995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2100"/>
              </a:spcAft>
              <a:buNone/>
            </a:pPr>
            <a:r>
              <a:rPr lang="en-US" sz="2000">
                <a:solidFill>
                  <a:srgbClr val="FFFFFF"/>
                </a:solidFill>
              </a:rPr>
              <a:t>Marketing Manager</a:t>
            </a:r>
            <a:endParaRPr sz="2000">
              <a:solidFill>
                <a:srgbClr val="FFFFFF"/>
              </a:solidFill>
            </a:endParaRPr>
          </a:p>
        </p:txBody>
      </p:sp>
      <p:sp>
        <p:nvSpPr>
          <p:cNvPr id="149" name="Google Shape;149;p17"/>
          <p:cNvSpPr/>
          <p:nvPr/>
        </p:nvSpPr>
        <p:spPr>
          <a:xfrm>
            <a:off x="2253600" y="4826875"/>
            <a:ext cx="1886400" cy="10167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p:nvPr/>
        </p:nvSpPr>
        <p:spPr>
          <a:xfrm>
            <a:off x="8062925" y="4826875"/>
            <a:ext cx="1886400" cy="10167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txBox="1"/>
          <p:nvPr>
            <p:ph idx="4294967295" type="subTitle"/>
          </p:nvPr>
        </p:nvSpPr>
        <p:spPr>
          <a:xfrm>
            <a:off x="2383800" y="4944300"/>
            <a:ext cx="1626000" cy="7995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2100"/>
              </a:spcAft>
              <a:buNone/>
            </a:pPr>
            <a:r>
              <a:rPr lang="en-US" sz="2000">
                <a:solidFill>
                  <a:srgbClr val="FFFFFF"/>
                </a:solidFill>
              </a:rPr>
              <a:t>Marketing </a:t>
            </a:r>
            <a:r>
              <a:rPr lang="en-US" sz="2000">
                <a:solidFill>
                  <a:srgbClr val="FFFFFF"/>
                </a:solidFill>
              </a:rPr>
              <a:t>Supervisor</a:t>
            </a:r>
            <a:endParaRPr sz="2000">
              <a:solidFill>
                <a:srgbClr val="FFFFFF"/>
              </a:solidFill>
            </a:endParaRPr>
          </a:p>
        </p:txBody>
      </p:sp>
      <p:sp>
        <p:nvSpPr>
          <p:cNvPr id="152" name="Google Shape;152;p17"/>
          <p:cNvSpPr txBox="1"/>
          <p:nvPr>
            <p:ph idx="4294967295" type="subTitle"/>
          </p:nvPr>
        </p:nvSpPr>
        <p:spPr>
          <a:xfrm>
            <a:off x="8193125" y="4944300"/>
            <a:ext cx="1626000" cy="7995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2100"/>
              </a:spcAft>
              <a:buNone/>
            </a:pPr>
            <a:r>
              <a:rPr lang="en-US" sz="2000">
                <a:solidFill>
                  <a:srgbClr val="FFFFFF"/>
                </a:solidFill>
              </a:rPr>
              <a:t>Finance Supervisor</a:t>
            </a:r>
            <a:endParaRPr sz="2000">
              <a:solidFill>
                <a:srgbClr val="FFFFFF"/>
              </a:solidFill>
            </a:endParaRPr>
          </a:p>
        </p:txBody>
      </p:sp>
      <p:sp>
        <p:nvSpPr>
          <p:cNvPr id="153" name="Google Shape;153;p17"/>
          <p:cNvSpPr/>
          <p:nvPr/>
        </p:nvSpPr>
        <p:spPr>
          <a:xfrm>
            <a:off x="5158250" y="4826875"/>
            <a:ext cx="1886400" cy="10167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txBox="1"/>
          <p:nvPr>
            <p:ph idx="4294967295" type="subTitle"/>
          </p:nvPr>
        </p:nvSpPr>
        <p:spPr>
          <a:xfrm>
            <a:off x="5288450" y="4944300"/>
            <a:ext cx="1626000" cy="7995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2100"/>
              </a:spcAft>
              <a:buNone/>
            </a:pPr>
            <a:r>
              <a:rPr lang="en-US" sz="2000">
                <a:solidFill>
                  <a:srgbClr val="FFFFFF"/>
                </a:solidFill>
              </a:rPr>
              <a:t>Marketing </a:t>
            </a:r>
            <a:r>
              <a:rPr lang="en-US" sz="2000">
                <a:solidFill>
                  <a:srgbClr val="FFFFFF"/>
                </a:solidFill>
              </a:rPr>
              <a:t>Supervisor</a:t>
            </a:r>
            <a:endParaRPr sz="2000">
              <a:solidFill>
                <a:srgbClr val="FFFFFF"/>
              </a:solidFill>
            </a:endParaRPr>
          </a:p>
        </p:txBody>
      </p:sp>
      <p:cxnSp>
        <p:nvCxnSpPr>
          <p:cNvPr id="155" name="Google Shape;155;p17"/>
          <p:cNvCxnSpPr/>
          <p:nvPr/>
        </p:nvCxnSpPr>
        <p:spPr>
          <a:xfrm>
            <a:off x="6096050" y="4159500"/>
            <a:ext cx="5400" cy="667500"/>
          </a:xfrm>
          <a:prstGeom prst="straightConnector1">
            <a:avLst/>
          </a:prstGeom>
          <a:noFill/>
          <a:ln cap="flat" cmpd="sng" w="9525">
            <a:solidFill>
              <a:schemeClr val="dk2"/>
            </a:solidFill>
            <a:prstDash val="solid"/>
            <a:round/>
            <a:headEnd len="med" w="med" type="none"/>
            <a:tailEnd len="med" w="med" type="none"/>
          </a:ln>
        </p:spPr>
      </p:cxnSp>
      <p:cxnSp>
        <p:nvCxnSpPr>
          <p:cNvPr id="156" name="Google Shape;156;p17"/>
          <p:cNvCxnSpPr/>
          <p:nvPr/>
        </p:nvCxnSpPr>
        <p:spPr>
          <a:xfrm>
            <a:off x="3194100" y="4159500"/>
            <a:ext cx="5400" cy="667500"/>
          </a:xfrm>
          <a:prstGeom prst="straightConnector1">
            <a:avLst/>
          </a:prstGeom>
          <a:noFill/>
          <a:ln cap="flat" cmpd="sng" w="9525">
            <a:solidFill>
              <a:schemeClr val="dk2"/>
            </a:solidFill>
            <a:prstDash val="solid"/>
            <a:round/>
            <a:headEnd len="med" w="med" type="none"/>
            <a:tailEnd len="med" w="med" type="none"/>
          </a:ln>
        </p:spPr>
      </p:cxnSp>
      <p:cxnSp>
        <p:nvCxnSpPr>
          <p:cNvPr id="157" name="Google Shape;157;p17"/>
          <p:cNvCxnSpPr/>
          <p:nvPr/>
        </p:nvCxnSpPr>
        <p:spPr>
          <a:xfrm>
            <a:off x="9003400" y="4159500"/>
            <a:ext cx="5400" cy="667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8"/>
          <p:cNvSpPr txBox="1"/>
          <p:nvPr/>
        </p:nvSpPr>
        <p:spPr>
          <a:xfrm>
            <a:off x="4700691" y="3419299"/>
            <a:ext cx="2271900" cy="41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Roboto"/>
              <a:ea typeface="Roboto"/>
              <a:cs typeface="Roboto"/>
              <a:sym typeface="Roboto"/>
            </a:endParaRPr>
          </a:p>
        </p:txBody>
      </p:sp>
      <p:sp>
        <p:nvSpPr>
          <p:cNvPr id="164" name="Google Shape;164;p18"/>
          <p:cNvSpPr txBox="1"/>
          <p:nvPr>
            <p:ph idx="1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165" name="Google Shape;165;p18"/>
          <p:cNvSpPr txBox="1"/>
          <p:nvPr>
            <p:ph type="title"/>
          </p:nvPr>
        </p:nvSpPr>
        <p:spPr>
          <a:xfrm>
            <a:off x="428592" y="403625"/>
            <a:ext cx="10515600" cy="79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Our Organizational Chart</a:t>
            </a:r>
            <a:endParaRPr/>
          </a:p>
        </p:txBody>
      </p:sp>
      <p:sp>
        <p:nvSpPr>
          <p:cNvPr id="166" name="Google Shape;166;p18"/>
          <p:cNvSpPr txBox="1"/>
          <p:nvPr>
            <p:ph idx="1" type="body"/>
          </p:nvPr>
        </p:nvSpPr>
        <p:spPr>
          <a:xfrm>
            <a:off x="554925" y="1327150"/>
            <a:ext cx="10978200" cy="44640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US"/>
              <a:t>Copy and paste your org chart here.</a:t>
            </a:r>
            <a:endParaRPr/>
          </a:p>
          <a:p>
            <a:pPr indent="0" lvl="0" marL="0" rtl="0" algn="l">
              <a:spcBef>
                <a:spcPts val="10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9"/>
          <p:cNvSpPr txBox="1"/>
          <p:nvPr>
            <p:ph idx="1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172" name="Google Shape;172;p19"/>
          <p:cNvSpPr txBox="1"/>
          <p:nvPr>
            <p:ph type="title"/>
          </p:nvPr>
        </p:nvSpPr>
        <p:spPr>
          <a:xfrm>
            <a:off x="428592" y="403625"/>
            <a:ext cx="10515600" cy="79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Key Terms</a:t>
            </a:r>
            <a:endParaRPr/>
          </a:p>
          <a:p>
            <a:pPr indent="0" lvl="0" marL="0" rtl="0" algn="l">
              <a:spcBef>
                <a:spcPts val="0"/>
              </a:spcBef>
              <a:spcAft>
                <a:spcPts val="0"/>
              </a:spcAft>
              <a:buNone/>
            </a:pPr>
            <a:r>
              <a:t/>
            </a:r>
            <a:endParaRPr/>
          </a:p>
        </p:txBody>
      </p:sp>
      <p:sp>
        <p:nvSpPr>
          <p:cNvPr id="173" name="Google Shape;173;p19"/>
          <p:cNvSpPr txBox="1"/>
          <p:nvPr>
            <p:ph idx="1" type="body"/>
          </p:nvPr>
        </p:nvSpPr>
        <p:spPr>
          <a:xfrm>
            <a:off x="554925" y="1327150"/>
            <a:ext cx="10978200" cy="4464000"/>
          </a:xfrm>
          <a:prstGeom prst="rect">
            <a:avLst/>
          </a:prstGeom>
        </p:spPr>
        <p:txBody>
          <a:bodyPr anchorCtr="0" anchor="t" bIns="91425" lIns="91425" spcFirstLastPara="1" rIns="91425" wrap="square" tIns="91425">
            <a:noAutofit/>
          </a:bodyPr>
          <a:lstStyle/>
          <a:p>
            <a:pPr indent="-406400" lvl="0" marL="457200" rtl="0" algn="l">
              <a:spcBef>
                <a:spcPts val="1000"/>
              </a:spcBef>
              <a:spcAft>
                <a:spcPts val="0"/>
              </a:spcAft>
              <a:buSzPts val="2800"/>
              <a:buChar char="•"/>
            </a:pPr>
            <a:r>
              <a:rPr lang="en-US"/>
              <a:t>Gross vs. net billings</a:t>
            </a:r>
            <a:endParaRPr/>
          </a:p>
          <a:p>
            <a:pPr indent="-406400" lvl="0" marL="457200" rtl="0" algn="l">
              <a:spcBef>
                <a:spcPts val="0"/>
              </a:spcBef>
              <a:spcAft>
                <a:spcPts val="0"/>
              </a:spcAft>
              <a:buSzPts val="2800"/>
              <a:buChar char="•"/>
            </a:pPr>
            <a:r>
              <a:rPr lang="en-US"/>
              <a:t>Channels</a:t>
            </a:r>
            <a:endParaRPr/>
          </a:p>
          <a:p>
            <a:pPr indent="-406400" lvl="0" marL="457200" rtl="0" algn="l">
              <a:spcBef>
                <a:spcPts val="0"/>
              </a:spcBef>
              <a:spcAft>
                <a:spcPts val="0"/>
              </a:spcAft>
              <a:buSzPts val="2800"/>
              <a:buChar char="•"/>
            </a:pPr>
            <a:r>
              <a:rPr lang="en-US"/>
              <a:t>Pre-bonus cash flow</a:t>
            </a:r>
            <a:endParaRPr/>
          </a:p>
          <a:p>
            <a:pPr indent="-406400" lvl="0" marL="457200" rtl="0" algn="l">
              <a:spcBef>
                <a:spcPts val="0"/>
              </a:spcBef>
              <a:spcAft>
                <a:spcPts val="0"/>
              </a:spcAft>
              <a:buSzPts val="2800"/>
              <a:buChar char="•"/>
            </a:pPr>
            <a:r>
              <a:rPr lang="en-US"/>
              <a:t>Retention rate</a:t>
            </a:r>
            <a:endParaRPr/>
          </a:p>
          <a:p>
            <a:pPr indent="-406400" lvl="0" marL="457200" rtl="0" algn="l">
              <a:spcBef>
                <a:spcPts val="0"/>
              </a:spcBef>
              <a:spcAft>
                <a:spcPts val="0"/>
              </a:spcAft>
              <a:buSzPts val="2800"/>
              <a:buChar char="•"/>
            </a:pPr>
            <a:r>
              <a:rPr lang="en-US"/>
              <a:t>ACV</a:t>
            </a:r>
            <a:endParaRPr/>
          </a:p>
          <a:p>
            <a:pPr indent="-406400" lvl="0" marL="457200" rtl="0" algn="l">
              <a:spcBef>
                <a:spcPts val="0"/>
              </a:spcBef>
              <a:spcAft>
                <a:spcPts val="0"/>
              </a:spcAft>
              <a:buSzPts val="2800"/>
              <a:buChar char="•"/>
            </a:pPr>
            <a:r>
              <a:rPr lang="en-US"/>
              <a:t>CAC</a:t>
            </a:r>
            <a:endParaRPr/>
          </a:p>
          <a:p>
            <a:pPr indent="-406400" lvl="0" marL="457200" rtl="0" algn="l">
              <a:spcBef>
                <a:spcPts val="0"/>
              </a:spcBef>
              <a:spcAft>
                <a:spcPts val="0"/>
              </a:spcAft>
              <a:buSzPts val="2800"/>
              <a:buChar char="•"/>
            </a:pPr>
            <a:r>
              <a:rPr lang="en-US"/>
              <a:t>LTV</a:t>
            </a:r>
            <a:endParaRPr/>
          </a:p>
          <a:p>
            <a:pPr indent="-406400" lvl="0" marL="457200" rtl="0" algn="l">
              <a:spcBef>
                <a:spcPts val="0"/>
              </a:spcBef>
              <a:spcAft>
                <a:spcPts val="0"/>
              </a:spcAft>
              <a:buSzPts val="2800"/>
              <a:buChar char="•"/>
            </a:pPr>
            <a:r>
              <a:rPr lang="en-US"/>
              <a:t>TAP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0"/>
          <p:cNvSpPr txBox="1"/>
          <p:nvPr>
            <p:ph idx="1" type="subTitle"/>
          </p:nvPr>
        </p:nvSpPr>
        <p:spPr>
          <a:xfrm>
            <a:off x="857250" y="693375"/>
            <a:ext cx="9328800" cy="56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END.</a:t>
            </a:r>
            <a:endParaRPr/>
          </a:p>
        </p:txBody>
      </p:sp>
      <p:sp>
        <p:nvSpPr>
          <p:cNvPr id="180" name="Google Shape;180;p20"/>
          <p:cNvSpPr txBox="1"/>
          <p:nvPr>
            <p:ph idx="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8"/>
          <p:cNvSpPr txBox="1"/>
          <p:nvPr>
            <p:ph type="title"/>
          </p:nvPr>
        </p:nvSpPr>
        <p:spPr>
          <a:xfrm>
            <a:off x="838203" y="2266122"/>
            <a:ext cx="10515600" cy="14751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lang="en-US">
                <a:solidFill>
                  <a:srgbClr val="222222"/>
                </a:solidFill>
              </a:rPr>
              <a:t>Spend less time with</a:t>
            </a:r>
            <a:r>
              <a:rPr lang="en-US">
                <a:solidFill>
                  <a:srgbClr val="EF3340"/>
                </a:solidFill>
              </a:rPr>
              <a:t> </a:t>
            </a:r>
            <a:r>
              <a:rPr lang="en-US">
                <a:solidFill>
                  <a:srgbClr val="1155CC"/>
                </a:solidFill>
              </a:rPr>
              <a:t>spreadsheets</a:t>
            </a:r>
            <a:r>
              <a:rPr lang="en-US">
                <a:solidFill>
                  <a:srgbClr val="4A86E8"/>
                </a:solidFill>
              </a:rPr>
              <a:t> </a:t>
            </a:r>
            <a:r>
              <a:rPr lang="en-US">
                <a:solidFill>
                  <a:srgbClr val="222222"/>
                </a:solidFill>
              </a:rPr>
              <a:t>and more time with your</a:t>
            </a:r>
            <a:r>
              <a:rPr lang="en-US">
                <a:solidFill>
                  <a:srgbClr val="EF3340"/>
                </a:solidFill>
              </a:rPr>
              <a:t> </a:t>
            </a:r>
            <a:r>
              <a:rPr lang="en-US">
                <a:solidFill>
                  <a:srgbClr val="1155CC"/>
                </a:solidFill>
              </a:rPr>
              <a:t>customers.</a:t>
            </a:r>
            <a:r>
              <a:rPr lang="en-US">
                <a:solidFill>
                  <a:srgbClr val="EF3340"/>
                </a:solidFill>
              </a:rPr>
              <a:t> </a:t>
            </a:r>
            <a:r>
              <a:rPr lang="en-US">
                <a:solidFill>
                  <a:srgbClr val="222222"/>
                </a:solidFill>
              </a:rPr>
              <a:t>It will be</a:t>
            </a:r>
            <a:r>
              <a:rPr lang="en-US">
                <a:solidFill>
                  <a:srgbClr val="EF3340"/>
                </a:solidFill>
              </a:rPr>
              <a:t> </a:t>
            </a:r>
            <a:r>
              <a:rPr lang="en-US">
                <a:solidFill>
                  <a:srgbClr val="1155CC"/>
                </a:solidFill>
              </a:rPr>
              <a:t>uncomfortable,</a:t>
            </a:r>
            <a:r>
              <a:rPr lang="en-US">
                <a:solidFill>
                  <a:srgbClr val="222222"/>
                </a:solidFill>
              </a:rPr>
              <a:t> but more</a:t>
            </a:r>
            <a:r>
              <a:rPr lang="en-US">
                <a:solidFill>
                  <a:srgbClr val="EF3340"/>
                </a:solidFill>
              </a:rPr>
              <a:t> </a:t>
            </a:r>
            <a:r>
              <a:rPr lang="en-US">
                <a:solidFill>
                  <a:srgbClr val="1155CC"/>
                </a:solidFill>
              </a:rPr>
              <a:t>insightful.</a:t>
            </a:r>
            <a:endParaRPr>
              <a:solidFill>
                <a:srgbClr val="1155CC"/>
              </a:solidFill>
            </a:endParaRPr>
          </a:p>
        </p:txBody>
      </p:sp>
      <p:sp>
        <p:nvSpPr>
          <p:cNvPr id="57" name="Google Shape;57;p8"/>
          <p:cNvSpPr txBox="1"/>
          <p:nvPr/>
        </p:nvSpPr>
        <p:spPr>
          <a:xfrm>
            <a:off x="4106750" y="4787200"/>
            <a:ext cx="4322400" cy="51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solidFill>
                  <a:srgbClr val="1155CC"/>
                </a:solidFill>
              </a:rPr>
              <a:t>Brian Worrell, CFO @ GE</a:t>
            </a:r>
            <a:r>
              <a:rPr b="1" i="0" lang="en-US" sz="2400" u="none" cap="none" strike="noStrike">
                <a:solidFill>
                  <a:srgbClr val="1155CC"/>
                </a:solidFill>
              </a:rPr>
              <a:t> </a:t>
            </a:r>
            <a:endParaRPr b="1" i="1" sz="2400" u="none" cap="none" strike="noStrike">
              <a:solidFill>
                <a:srgbClr val="1155CC"/>
              </a:solidFill>
            </a:endParaRPr>
          </a:p>
        </p:txBody>
      </p:sp>
      <p:sp>
        <p:nvSpPr>
          <p:cNvPr id="58" name="Google Shape;58;p8"/>
          <p:cNvSpPr txBox="1"/>
          <p:nvPr>
            <p:ph idx="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9"/>
          <p:cNvSpPr txBox="1"/>
          <p:nvPr>
            <p:ph idx="1" type="body"/>
          </p:nvPr>
        </p:nvSpPr>
        <p:spPr>
          <a:xfrm>
            <a:off x="554925" y="1327150"/>
            <a:ext cx="10978200" cy="446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rPr lang="en-US" sz="3600"/>
              <a:t>Better Work, Better World.</a:t>
            </a:r>
            <a:endParaRPr sz="3600"/>
          </a:p>
          <a:p>
            <a:pPr indent="0" lvl="0" marL="0" marR="0" rtl="0" algn="l">
              <a:lnSpc>
                <a:spcPct val="100000"/>
              </a:lnSpc>
              <a:spcBef>
                <a:spcPts val="1000"/>
              </a:spcBef>
              <a:spcAft>
                <a:spcPts val="0"/>
              </a:spcAft>
              <a:buNone/>
            </a:pPr>
            <a:r>
              <a:t/>
            </a:r>
            <a:endParaRPr sz="2200"/>
          </a:p>
        </p:txBody>
      </p:sp>
      <p:sp>
        <p:nvSpPr>
          <p:cNvPr id="64" name="Google Shape;64;p9"/>
          <p:cNvSpPr txBox="1"/>
          <p:nvPr>
            <p:ph idx="1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65" name="Google Shape;65;p9"/>
          <p:cNvSpPr txBox="1"/>
          <p:nvPr>
            <p:ph type="title"/>
          </p:nvPr>
        </p:nvSpPr>
        <p:spPr>
          <a:xfrm>
            <a:off x="428592" y="403625"/>
            <a:ext cx="10515600" cy="79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Our Company Mission Statement</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0"/>
          <p:cNvSpPr txBox="1"/>
          <p:nvPr>
            <p:ph idx="1" type="body"/>
          </p:nvPr>
        </p:nvSpPr>
        <p:spPr>
          <a:xfrm>
            <a:off x="554925" y="1327150"/>
            <a:ext cx="10978200" cy="44640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US" sz="3600"/>
              <a:t>To become the world’s most loved, most flown, and most profitable airline.</a:t>
            </a:r>
            <a:endParaRPr sz="3600"/>
          </a:p>
          <a:p>
            <a:pPr indent="0" lvl="0" marL="0" rtl="0" algn="l">
              <a:lnSpc>
                <a:spcPct val="100000"/>
              </a:lnSpc>
              <a:spcBef>
                <a:spcPts val="1000"/>
              </a:spcBef>
              <a:spcAft>
                <a:spcPts val="0"/>
              </a:spcAft>
              <a:buNone/>
            </a:pPr>
            <a:r>
              <a:t/>
            </a:r>
            <a:endParaRPr b="1" sz="1900">
              <a:solidFill>
                <a:srgbClr val="535353"/>
              </a:solidFill>
              <a:latin typeface="Montserrat"/>
              <a:ea typeface="Montserrat"/>
              <a:cs typeface="Montserrat"/>
              <a:sym typeface="Montserrat"/>
            </a:endParaRPr>
          </a:p>
          <a:p>
            <a:pPr indent="0" lvl="0" marL="0" marR="0" rtl="0" algn="l">
              <a:lnSpc>
                <a:spcPct val="100000"/>
              </a:lnSpc>
              <a:spcBef>
                <a:spcPts val="1000"/>
              </a:spcBef>
              <a:spcAft>
                <a:spcPts val="0"/>
              </a:spcAft>
              <a:buNone/>
            </a:pPr>
            <a:r>
              <a:t/>
            </a:r>
            <a:endParaRPr sz="2200"/>
          </a:p>
        </p:txBody>
      </p:sp>
      <p:sp>
        <p:nvSpPr>
          <p:cNvPr id="71" name="Google Shape;71;p10"/>
          <p:cNvSpPr txBox="1"/>
          <p:nvPr>
            <p:ph idx="1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72" name="Google Shape;72;p10"/>
          <p:cNvSpPr txBox="1"/>
          <p:nvPr>
            <p:ph type="title"/>
          </p:nvPr>
        </p:nvSpPr>
        <p:spPr>
          <a:xfrm>
            <a:off x="428592" y="403625"/>
            <a:ext cx="10515600" cy="79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Our Company Vision Statement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1"/>
          <p:cNvSpPr/>
          <p:nvPr/>
        </p:nvSpPr>
        <p:spPr>
          <a:xfrm>
            <a:off x="1170650" y="2034750"/>
            <a:ext cx="3138000" cy="2629500"/>
          </a:xfrm>
          <a:prstGeom prst="rect">
            <a:avLst/>
          </a:prstGeom>
          <a:solidFill>
            <a:srgbClr val="EFEFEF"/>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rPr lang="en-US" sz="3000">
                <a:solidFill>
                  <a:srgbClr val="1155CC"/>
                </a:solidFill>
                <a:latin typeface="Calibri"/>
                <a:ea typeface="Calibri"/>
                <a:cs typeface="Calibri"/>
                <a:sym typeface="Calibri"/>
              </a:rPr>
              <a:t>[Strategic objective]</a:t>
            </a:r>
            <a:endParaRPr b="1" sz="3000">
              <a:solidFill>
                <a:srgbClr val="1155CC"/>
              </a:solidFill>
              <a:latin typeface="Calibri"/>
              <a:ea typeface="Calibri"/>
              <a:cs typeface="Calibri"/>
              <a:sym typeface="Calibri"/>
            </a:endParaRPr>
          </a:p>
        </p:txBody>
      </p:sp>
      <p:sp>
        <p:nvSpPr>
          <p:cNvPr id="78" name="Google Shape;78;p11"/>
          <p:cNvSpPr/>
          <p:nvPr/>
        </p:nvSpPr>
        <p:spPr>
          <a:xfrm>
            <a:off x="7870775" y="2034749"/>
            <a:ext cx="3150600" cy="2629500"/>
          </a:xfrm>
          <a:prstGeom prst="rect">
            <a:avLst/>
          </a:prstGeom>
          <a:solidFill>
            <a:srgbClr val="EFEFEF"/>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rPr lang="en-US" sz="3000">
                <a:solidFill>
                  <a:srgbClr val="1155CC"/>
                </a:solidFill>
                <a:latin typeface="Calibri"/>
                <a:ea typeface="Calibri"/>
                <a:cs typeface="Calibri"/>
                <a:sym typeface="Calibri"/>
              </a:rPr>
              <a:t>[Strategic objective]</a:t>
            </a:r>
            <a:endParaRPr b="1" sz="3000">
              <a:solidFill>
                <a:srgbClr val="1155CC"/>
              </a:solidFill>
              <a:latin typeface="Calibri"/>
              <a:ea typeface="Calibri"/>
              <a:cs typeface="Calibri"/>
              <a:sym typeface="Calibri"/>
            </a:endParaRPr>
          </a:p>
        </p:txBody>
      </p:sp>
      <p:sp>
        <p:nvSpPr>
          <p:cNvPr id="79" name="Google Shape;79;p11"/>
          <p:cNvSpPr/>
          <p:nvPr/>
        </p:nvSpPr>
        <p:spPr>
          <a:xfrm>
            <a:off x="4521900" y="2034749"/>
            <a:ext cx="3138000" cy="2629500"/>
          </a:xfrm>
          <a:prstGeom prst="rect">
            <a:avLst/>
          </a:prstGeom>
          <a:solidFill>
            <a:srgbClr val="EFEFEF"/>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rPr lang="en-US" sz="3000">
                <a:solidFill>
                  <a:srgbClr val="1155CC"/>
                </a:solidFill>
                <a:latin typeface="Calibri"/>
                <a:ea typeface="Calibri"/>
                <a:cs typeface="Calibri"/>
                <a:sym typeface="Calibri"/>
              </a:rPr>
              <a:t>[Strategic objective]</a:t>
            </a:r>
            <a:endParaRPr b="1" sz="3000">
              <a:solidFill>
                <a:srgbClr val="1155CC"/>
              </a:solidFill>
              <a:latin typeface="Calibri"/>
              <a:ea typeface="Calibri"/>
              <a:cs typeface="Calibri"/>
              <a:sym typeface="Calibri"/>
            </a:endParaRPr>
          </a:p>
        </p:txBody>
      </p:sp>
      <p:sp>
        <p:nvSpPr>
          <p:cNvPr id="80" name="Google Shape;80;p11"/>
          <p:cNvSpPr txBox="1"/>
          <p:nvPr>
            <p:ph idx="1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81" name="Google Shape;81;p11"/>
          <p:cNvSpPr txBox="1"/>
          <p:nvPr>
            <p:ph type="title"/>
          </p:nvPr>
        </p:nvSpPr>
        <p:spPr>
          <a:xfrm>
            <a:off x="428592" y="403625"/>
            <a:ext cx="10515600" cy="79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[Year] Strategic Keys to Success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2"/>
          <p:cNvPicPr preferRelativeResize="0"/>
          <p:nvPr/>
        </p:nvPicPr>
        <p:blipFill>
          <a:blip r:embed="rId3">
            <a:alphaModFix/>
          </a:blip>
          <a:stretch>
            <a:fillRect/>
          </a:stretch>
        </p:blipFill>
        <p:spPr>
          <a:xfrm>
            <a:off x="3415225" y="1315600"/>
            <a:ext cx="5361549" cy="4465975"/>
          </a:xfrm>
          <a:prstGeom prst="rect">
            <a:avLst/>
          </a:prstGeom>
          <a:noFill/>
          <a:ln>
            <a:noFill/>
          </a:ln>
        </p:spPr>
      </p:pic>
      <p:sp>
        <p:nvSpPr>
          <p:cNvPr id="88" name="Google Shape;88;p12"/>
          <p:cNvSpPr txBox="1"/>
          <p:nvPr>
            <p:ph idx="1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89" name="Google Shape;89;p12"/>
          <p:cNvSpPr txBox="1"/>
          <p:nvPr>
            <p:ph type="title"/>
          </p:nvPr>
        </p:nvSpPr>
        <p:spPr>
          <a:xfrm>
            <a:off x="428592" y="403625"/>
            <a:ext cx="10515600" cy="79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Our Flywheel</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3"/>
          <p:cNvSpPr txBox="1"/>
          <p:nvPr>
            <p:ph idx="1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95" name="Google Shape;95;p13"/>
          <p:cNvSpPr txBox="1"/>
          <p:nvPr>
            <p:ph type="title"/>
          </p:nvPr>
        </p:nvSpPr>
        <p:spPr>
          <a:xfrm>
            <a:off x="428592" y="403625"/>
            <a:ext cx="10515600" cy="79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Our Core Values</a:t>
            </a:r>
            <a:endParaRPr/>
          </a:p>
        </p:txBody>
      </p:sp>
      <p:sp>
        <p:nvSpPr>
          <p:cNvPr id="96" name="Google Shape;96;p13"/>
          <p:cNvSpPr txBox="1"/>
          <p:nvPr>
            <p:ph idx="1" type="body"/>
          </p:nvPr>
        </p:nvSpPr>
        <p:spPr>
          <a:xfrm>
            <a:off x="554925" y="1327150"/>
            <a:ext cx="10978200" cy="4464000"/>
          </a:xfrm>
          <a:prstGeom prst="rect">
            <a:avLst/>
          </a:prstGeom>
        </p:spPr>
        <p:txBody>
          <a:bodyPr anchorCtr="0" anchor="t" bIns="91425" lIns="91425" spcFirstLastPara="1" rIns="91425" wrap="square" tIns="91425">
            <a:noAutofit/>
          </a:bodyPr>
          <a:lstStyle/>
          <a:p>
            <a:pPr indent="-406400" lvl="0" marL="457200" rtl="0" algn="l">
              <a:lnSpc>
                <a:spcPct val="150000"/>
              </a:lnSpc>
              <a:spcBef>
                <a:spcPts val="1000"/>
              </a:spcBef>
              <a:spcAft>
                <a:spcPts val="0"/>
              </a:spcAft>
              <a:buSzPts val="2800"/>
              <a:buChar char="•"/>
            </a:pPr>
            <a:r>
              <a:rPr lang="en-US">
                <a:solidFill>
                  <a:srgbClr val="1155CC"/>
                </a:solidFill>
              </a:rPr>
              <a:t>Teamwork </a:t>
            </a:r>
            <a:r>
              <a:rPr lang="en-US">
                <a:solidFill>
                  <a:srgbClr val="000000"/>
                </a:solidFill>
              </a:rPr>
              <a:t>-</a:t>
            </a:r>
            <a:r>
              <a:rPr lang="en-US"/>
              <a:t> Focus on the “we,” not the “me.” </a:t>
            </a:r>
            <a:endParaRPr/>
          </a:p>
          <a:p>
            <a:pPr indent="-406400" lvl="0" marL="457200" rtl="0" algn="l">
              <a:lnSpc>
                <a:spcPct val="150000"/>
              </a:lnSpc>
              <a:spcBef>
                <a:spcPts val="0"/>
              </a:spcBef>
              <a:spcAft>
                <a:spcPts val="0"/>
              </a:spcAft>
              <a:buSzPts val="2800"/>
              <a:buChar char="•"/>
            </a:pPr>
            <a:r>
              <a:rPr lang="en-US">
                <a:solidFill>
                  <a:srgbClr val="1155CC"/>
                </a:solidFill>
              </a:rPr>
              <a:t>Honesty </a:t>
            </a:r>
            <a:r>
              <a:rPr lang="en-US"/>
              <a:t>- Follow your moral compass. </a:t>
            </a:r>
            <a:endParaRPr/>
          </a:p>
          <a:p>
            <a:pPr indent="-406400" lvl="0" marL="457200" rtl="0" algn="l">
              <a:lnSpc>
                <a:spcPct val="150000"/>
              </a:lnSpc>
              <a:spcBef>
                <a:spcPts val="0"/>
              </a:spcBef>
              <a:spcAft>
                <a:spcPts val="0"/>
              </a:spcAft>
              <a:buSzPts val="2800"/>
              <a:buChar char="•"/>
            </a:pPr>
            <a:r>
              <a:rPr lang="en-US">
                <a:solidFill>
                  <a:srgbClr val="1155CC"/>
                </a:solidFill>
              </a:rPr>
              <a:t>Reliability</a:t>
            </a:r>
            <a:r>
              <a:rPr lang="en-US"/>
              <a:t> - Be someone others can count on. </a:t>
            </a:r>
            <a:endParaRPr/>
          </a:p>
          <a:p>
            <a:pPr indent="-406400" lvl="0" marL="457200" rtl="0" algn="l">
              <a:lnSpc>
                <a:spcPct val="150000"/>
              </a:lnSpc>
              <a:spcBef>
                <a:spcPts val="0"/>
              </a:spcBef>
              <a:spcAft>
                <a:spcPts val="0"/>
              </a:spcAft>
              <a:buSzPts val="2800"/>
              <a:buChar char="•"/>
            </a:pPr>
            <a:r>
              <a:rPr lang="en-US">
                <a:solidFill>
                  <a:srgbClr val="1155CC"/>
                </a:solidFill>
              </a:rPr>
              <a:t>Energy </a:t>
            </a:r>
            <a:r>
              <a:rPr lang="en-US"/>
              <a:t>- Be balanced, be energized. </a:t>
            </a:r>
            <a:endParaRPr/>
          </a:p>
          <a:p>
            <a:pPr indent="-406400" lvl="0" marL="457200" rtl="0" algn="l">
              <a:lnSpc>
                <a:spcPct val="150000"/>
              </a:lnSpc>
              <a:spcBef>
                <a:spcPts val="0"/>
              </a:spcBef>
              <a:spcAft>
                <a:spcPts val="0"/>
              </a:spcAft>
              <a:buSzPts val="2800"/>
              <a:buChar char="•"/>
            </a:pPr>
            <a:r>
              <a:rPr lang="en-US">
                <a:solidFill>
                  <a:srgbClr val="1155CC"/>
                </a:solidFill>
              </a:rPr>
              <a:t>Action </a:t>
            </a:r>
            <a:r>
              <a:rPr lang="en-US"/>
              <a:t>- Errors of action are better than errors of inaction.</a:t>
            </a:r>
            <a:endParaRPr/>
          </a:p>
          <a:p>
            <a:pPr indent="-406400" lvl="0" marL="457200" rtl="0" algn="l">
              <a:lnSpc>
                <a:spcPct val="150000"/>
              </a:lnSpc>
              <a:spcBef>
                <a:spcPts val="0"/>
              </a:spcBef>
              <a:spcAft>
                <a:spcPts val="0"/>
              </a:spcAft>
              <a:buSzPts val="2800"/>
              <a:buChar char="•"/>
            </a:pPr>
            <a:r>
              <a:rPr lang="en-US">
                <a:solidFill>
                  <a:srgbClr val="1155CC"/>
                </a:solidFill>
              </a:rPr>
              <a:t>Drive </a:t>
            </a:r>
            <a:r>
              <a:rPr lang="en-US"/>
              <a:t>- Own it. </a:t>
            </a:r>
            <a:endParaRPr/>
          </a:p>
          <a:p>
            <a:pPr indent="-406400" lvl="0" marL="457200" rtl="0" algn="l">
              <a:lnSpc>
                <a:spcPct val="150000"/>
              </a:lnSpc>
              <a:spcBef>
                <a:spcPts val="0"/>
              </a:spcBef>
              <a:spcAft>
                <a:spcPts val="0"/>
              </a:spcAft>
              <a:buSzPts val="2800"/>
              <a:buChar char="•"/>
            </a:pPr>
            <a:r>
              <a:rPr lang="en-US">
                <a:solidFill>
                  <a:srgbClr val="1155CC"/>
                </a:solidFill>
              </a:rPr>
              <a:t>Scope</a:t>
            </a:r>
            <a:r>
              <a:rPr lang="en-US"/>
              <a:t> - Don’t try to boil the ocean. </a:t>
            </a:r>
            <a:endParaRPr/>
          </a:p>
          <a:p>
            <a:pPr indent="0" lvl="0" marL="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14"/>
          <p:cNvPicPr preferRelativeResize="0"/>
          <p:nvPr/>
        </p:nvPicPr>
        <p:blipFill rotWithShape="1">
          <a:blip r:embed="rId3">
            <a:alphaModFix/>
          </a:blip>
          <a:srcRect b="13636" l="2856" r="2856" t="0"/>
          <a:stretch/>
        </p:blipFill>
        <p:spPr>
          <a:xfrm>
            <a:off x="3007300" y="1589938"/>
            <a:ext cx="6196450" cy="4055425"/>
          </a:xfrm>
          <a:prstGeom prst="rect">
            <a:avLst/>
          </a:prstGeom>
          <a:noFill/>
          <a:ln>
            <a:noFill/>
          </a:ln>
        </p:spPr>
      </p:pic>
      <p:sp>
        <p:nvSpPr>
          <p:cNvPr id="102" name="Google Shape;102;p14"/>
          <p:cNvSpPr txBox="1"/>
          <p:nvPr>
            <p:ph idx="1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103" name="Google Shape;103;p14"/>
          <p:cNvSpPr txBox="1"/>
          <p:nvPr>
            <p:ph type="title"/>
          </p:nvPr>
        </p:nvSpPr>
        <p:spPr>
          <a:xfrm>
            <a:off x="428592" y="403625"/>
            <a:ext cx="10515600" cy="79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[Year] Hill to Climb</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428592" y="403625"/>
            <a:ext cx="10515600" cy="79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[Year] Hill to Climb</a:t>
            </a:r>
            <a:endParaRPr/>
          </a:p>
        </p:txBody>
      </p:sp>
      <p:sp>
        <p:nvSpPr>
          <p:cNvPr id="109" name="Google Shape;109;p15"/>
          <p:cNvSpPr txBox="1"/>
          <p:nvPr>
            <p:ph idx="12" type="sldNum"/>
          </p:nvPr>
        </p:nvSpPr>
        <p:spPr>
          <a:xfrm>
            <a:off x="11097870" y="6412471"/>
            <a:ext cx="954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110" name="Google Shape;110;p15"/>
          <p:cNvSpPr txBox="1"/>
          <p:nvPr>
            <p:ph idx="1" type="body"/>
          </p:nvPr>
        </p:nvSpPr>
        <p:spPr>
          <a:xfrm>
            <a:off x="554925" y="1327150"/>
            <a:ext cx="10978200" cy="44640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US"/>
              <a:t>Insert chart here to show quarterly net billings for the current year and three years prior. </a:t>
            </a:r>
            <a:endParaRPr/>
          </a:p>
          <a:p>
            <a:pPr indent="0" lvl="0" marL="0" rtl="0" algn="l">
              <a:spcBef>
                <a:spcPts val="1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