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4c79a326fb_0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4c79a326fb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b163cea2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b163cea2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c79a326fb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c79a326fb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c79a326fb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c79a326fb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c79a326fb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c79a326fb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c79a326fb_0_2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c79a326fb_0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c79a326fb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c79a326fb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c79a326fb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c79a326fb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c79a326fb_0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c79a326fb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c79a326fb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c79a326fb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c79a326fb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c79a326fb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c79a326f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c79a326f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b163cea2c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4b163cea2c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c79a326f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c79a326f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4c79a326f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4c79a326f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4c79a326fb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4c79a326fb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b163cea2c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4b163cea2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4c79a326fb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4c79a326fb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4c79a326fb_0_3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4c79a326fb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4c79a326f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4c79a326f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c79a326fb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c79a326f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c79a326fb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c79a326fb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c79a326fb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c79a326fb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c79a326fb_0_3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c79a326fb_0_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c79a326fb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c79a326fb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-Title Slide C">
  <p:cSld name="Purple Title_1">
    <p:bg>
      <p:bgPr>
        <a:solidFill>
          <a:srgbClr val="FFFFFF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-5400000">
            <a:off x="5721581" y="1721100"/>
            <a:ext cx="2297700" cy="45471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 rot="5400000">
            <a:off x="1701506" y="2255250"/>
            <a:ext cx="99300" cy="1233900"/>
          </a:xfrm>
          <a:prstGeom prst="rect">
            <a:avLst/>
          </a:prstGeom>
          <a:solidFill>
            <a:srgbClr val="FF1A3B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23375" y="3004031"/>
            <a:ext cx="5135700" cy="5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type="title"/>
          </p:nvPr>
        </p:nvSpPr>
        <p:spPr>
          <a:xfrm>
            <a:off x="1023375" y="1587206"/>
            <a:ext cx="5933100" cy="1101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1" i="0" sz="4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-Blank Purple">
  <p:cSld name="Blank_2_1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4711729"/>
            <a:ext cx="9144000" cy="43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323402" y="4809353"/>
            <a:ext cx="715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>
                <a:solidFill>
                  <a:srgbClr val="B4A7D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>
                <a:solidFill>
                  <a:srgbClr val="B4A7D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>
                <a:solidFill>
                  <a:srgbClr val="B4A7D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>
                <a:solidFill>
                  <a:srgbClr val="B4A7D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>
                <a:solidFill>
                  <a:srgbClr val="B4A7D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>
                <a:solidFill>
                  <a:srgbClr val="B4A7D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>
                <a:solidFill>
                  <a:srgbClr val="B4A7D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>
                <a:solidFill>
                  <a:srgbClr val="B4A7D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>
                <a:solidFill>
                  <a:srgbClr val="B4A7D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30631" y="4748625"/>
            <a:ext cx="357976" cy="357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68575" lIns="68575" spcFirstLastPara="1" rIns="68575" wrap="square" tIns="6857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68575" lIns="68575" spcFirstLastPara="1" rIns="68575" wrap="square" tIns="6857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68575" lIns="68575" spcFirstLastPara="1" rIns="68575" wrap="square" tIns="6857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68575" lIns="68575" spcFirstLastPara="1" rIns="68575" wrap="square" tIns="6857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21444" y="302719"/>
            <a:ext cx="7886700" cy="5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b="1"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b="1"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b="1"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b="1"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b="1"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b="1"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b="1"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b="1" sz="1400"/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321446" y="4832678"/>
            <a:ext cx="715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>
              <a:spcBef>
                <a:spcPts val="0"/>
              </a:spcBef>
              <a:buNone/>
              <a:defRPr b="0" i="0" sz="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>
              <a:spcBef>
                <a:spcPts val="0"/>
              </a:spcBef>
              <a:buNone/>
              <a:defRPr b="0" i="0" sz="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>
              <a:spcBef>
                <a:spcPts val="0"/>
              </a:spcBef>
              <a:buNone/>
              <a:defRPr b="0" i="0" sz="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>
              <a:spcBef>
                <a:spcPts val="0"/>
              </a:spcBef>
              <a:buNone/>
              <a:defRPr b="0" i="0" sz="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>
              <a:spcBef>
                <a:spcPts val="0"/>
              </a:spcBef>
              <a:buNone/>
              <a:defRPr b="0" i="0" sz="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>
              <a:spcBef>
                <a:spcPts val="0"/>
              </a:spcBef>
              <a:buNone/>
              <a:defRPr b="0" i="0" sz="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>
              <a:spcBef>
                <a:spcPts val="0"/>
              </a:spcBef>
              <a:buNone/>
              <a:defRPr b="0" i="0" sz="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>
              <a:spcBef>
                <a:spcPts val="0"/>
              </a:spcBef>
              <a:buNone/>
              <a:defRPr b="0" i="0" sz="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>
              <a:spcBef>
                <a:spcPts val="0"/>
              </a:spcBef>
              <a:buNone/>
              <a:defRPr b="0" i="0" sz="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clearvoice.com/blog/difference-between-mission-vision-statement-examples/" TargetMode="External"/><Relationship Id="rId4" Type="http://schemas.openxmlformats.org/officeDocument/2006/relationships/hyperlink" Target="http://panmore.com/tag/vision-and-mission-statements" TargetMode="External"/><Relationship Id="rId9" Type="http://schemas.openxmlformats.org/officeDocument/2006/relationships/hyperlink" Target="https://www.alessiobresciani.com/foresight-strategy/what-makes-a-great-mission-statement/" TargetMode="External"/><Relationship Id="rId5" Type="http://schemas.openxmlformats.org/officeDocument/2006/relationships/hyperlink" Target="https://www.forbes.com/sites/joefolkman/2014/04/22/8-ways-to-ensure-your-vision-is-valued/#3da5d64a4524" TargetMode="External"/><Relationship Id="rId6" Type="http://schemas.openxmlformats.org/officeDocument/2006/relationships/hyperlink" Target="https://startwithwhy.com/commit/the-science-of-why/" TargetMode="External"/><Relationship Id="rId7" Type="http://schemas.openxmlformats.org/officeDocument/2006/relationships/hyperlink" Target="https://www.executestrategy.net/blog/write-good-vision-statement/" TargetMode="External"/><Relationship Id="rId8" Type="http://schemas.openxmlformats.org/officeDocument/2006/relationships/hyperlink" Target="https://articles.bplans.com/writing-a-mission-statement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1023375" y="1179450"/>
            <a:ext cx="7110900" cy="1356300"/>
          </a:xfrm>
          <a:prstGeom prst="rect">
            <a:avLst/>
          </a:prstGeom>
        </p:spPr>
        <p:txBody>
          <a:bodyPr anchorCtr="0" anchor="b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develop vision and mission statements</a:t>
            </a:r>
            <a:endParaRPr/>
          </a:p>
        </p:txBody>
      </p:sp>
      <p:sp>
        <p:nvSpPr>
          <p:cNvPr id="38" name="Google Shape;38;p8"/>
          <p:cNvSpPr txBox="1"/>
          <p:nvPr>
            <p:ph idx="1" type="subTitle"/>
          </p:nvPr>
        </p:nvSpPr>
        <p:spPr>
          <a:xfrm>
            <a:off x="1023375" y="3004025"/>
            <a:ext cx="4399500" cy="10797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guide to facilitating a team brainstorm to create, or re-</a:t>
            </a:r>
            <a:r>
              <a:rPr lang="en"/>
              <a:t>energize</a:t>
            </a:r>
            <a:r>
              <a:rPr lang="en"/>
              <a:t>, your company’s most important messages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/>
        </p:nvSpPr>
        <p:spPr>
          <a:xfrm>
            <a:off x="969300" y="1530550"/>
            <a:ext cx="7189500" cy="31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chemeClr val="accent1"/>
                </a:solidFill>
              </a:rPr>
              <a:t>Use the questions on the following slides to facilitate a group brainstorm to gain alignment and gather the information you need to craft high-impact mission and vision statements.</a:t>
            </a:r>
            <a:r>
              <a:rPr lang="en" sz="2400">
                <a:solidFill>
                  <a:schemeClr val="accent1"/>
                </a:solidFill>
              </a:rPr>
              <a:t> </a:t>
            </a:r>
            <a:endParaRPr i="1" sz="2400">
              <a:solidFill>
                <a:schemeClr val="accent1"/>
              </a:solidFill>
            </a:endParaRPr>
          </a:p>
        </p:txBody>
      </p:sp>
      <p:sp>
        <p:nvSpPr>
          <p:cNvPr id="92" name="Google Shape;92;p17"/>
          <p:cNvSpPr txBox="1"/>
          <p:nvPr>
            <p:ph idx="4294967295" type="title"/>
          </p:nvPr>
        </p:nvSpPr>
        <p:spPr>
          <a:xfrm>
            <a:off x="311700" y="351325"/>
            <a:ext cx="85206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 &amp; vision brainstorm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780575" y="567925"/>
            <a:ext cx="34548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Who does our product/service (solution) help</a:t>
            </a:r>
            <a:br>
              <a:rPr b="1" lang="en" sz="2400"/>
            </a:br>
            <a:r>
              <a:rPr b="1" lang="en" sz="2400"/>
              <a:t>and/or impact?</a:t>
            </a:r>
            <a:endParaRPr b="1" sz="2400"/>
          </a:p>
        </p:txBody>
      </p:sp>
      <p:sp>
        <p:nvSpPr>
          <p:cNvPr id="98" name="Google Shape;98;p18"/>
          <p:cNvSpPr txBox="1"/>
          <p:nvPr>
            <p:ph idx="2" type="body"/>
          </p:nvPr>
        </p:nvSpPr>
        <p:spPr>
          <a:xfrm>
            <a:off x="4908600" y="567925"/>
            <a:ext cx="39999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answer here...</a:t>
            </a:r>
            <a:endParaRPr/>
          </a:p>
        </p:txBody>
      </p:sp>
      <p:cxnSp>
        <p:nvCxnSpPr>
          <p:cNvPr id="99" name="Google Shape;99;p18"/>
          <p:cNvCxnSpPr/>
          <p:nvPr/>
        </p:nvCxnSpPr>
        <p:spPr>
          <a:xfrm>
            <a:off x="4572000" y="1183375"/>
            <a:ext cx="0" cy="2592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908600" y="567925"/>
            <a:ext cx="39999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answer here...</a:t>
            </a:r>
            <a:endParaRPr/>
          </a:p>
        </p:txBody>
      </p:sp>
      <p:cxnSp>
        <p:nvCxnSpPr>
          <p:cNvPr id="105" name="Google Shape;105;p19"/>
          <p:cNvCxnSpPr/>
          <p:nvPr/>
        </p:nvCxnSpPr>
        <p:spPr>
          <a:xfrm>
            <a:off x="4572000" y="1183375"/>
            <a:ext cx="0" cy="2592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780575" y="567925"/>
            <a:ext cx="34548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What does our solution allow people to do? What value does it provide?</a:t>
            </a:r>
            <a:endParaRPr b="1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4908600" y="567925"/>
            <a:ext cx="39999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answer here...</a:t>
            </a:r>
            <a:endParaRPr/>
          </a:p>
        </p:txBody>
      </p:sp>
      <p:cxnSp>
        <p:nvCxnSpPr>
          <p:cNvPr id="112" name="Google Shape;112;p20"/>
          <p:cNvCxnSpPr/>
          <p:nvPr/>
        </p:nvCxnSpPr>
        <p:spPr>
          <a:xfrm>
            <a:off x="4572000" y="1183375"/>
            <a:ext cx="0" cy="2592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20"/>
          <p:cNvSpPr txBox="1"/>
          <p:nvPr>
            <p:ph idx="2" type="body"/>
          </p:nvPr>
        </p:nvSpPr>
        <p:spPr>
          <a:xfrm>
            <a:off x="780575" y="567925"/>
            <a:ext cx="34548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Where does our solution have the greatest impact?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 </a:t>
            </a:r>
            <a:br>
              <a:rPr b="1" lang="en" sz="2400"/>
            </a:br>
            <a:r>
              <a:rPr lang="en" sz="1800"/>
              <a:t>Regionally? Globally? Online? In person? At home? At work?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4908600" y="567925"/>
            <a:ext cx="39999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answer here...</a:t>
            </a:r>
            <a:endParaRPr/>
          </a:p>
        </p:txBody>
      </p:sp>
      <p:cxnSp>
        <p:nvCxnSpPr>
          <p:cNvPr id="119" name="Google Shape;119;p21"/>
          <p:cNvCxnSpPr/>
          <p:nvPr/>
        </p:nvCxnSpPr>
        <p:spPr>
          <a:xfrm>
            <a:off x="4572000" y="1183375"/>
            <a:ext cx="0" cy="2592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0" name="Google Shape;120;p21"/>
          <p:cNvSpPr txBox="1"/>
          <p:nvPr>
            <p:ph idx="2" type="body"/>
          </p:nvPr>
        </p:nvSpPr>
        <p:spPr>
          <a:xfrm>
            <a:off x="780575" y="567925"/>
            <a:ext cx="34548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When does our solution have the greatest impact?</a:t>
            </a:r>
            <a:endParaRPr b="1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4908600" y="567925"/>
            <a:ext cx="39999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answer here...</a:t>
            </a:r>
            <a:endParaRPr/>
          </a:p>
        </p:txBody>
      </p:sp>
      <p:cxnSp>
        <p:nvCxnSpPr>
          <p:cNvPr id="126" name="Google Shape;126;p22"/>
          <p:cNvCxnSpPr/>
          <p:nvPr/>
        </p:nvCxnSpPr>
        <p:spPr>
          <a:xfrm>
            <a:off x="4572000" y="1183375"/>
            <a:ext cx="0" cy="2592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7" name="Google Shape;127;p22"/>
          <p:cNvSpPr txBox="1"/>
          <p:nvPr>
            <p:ph idx="2" type="body"/>
          </p:nvPr>
        </p:nvSpPr>
        <p:spPr>
          <a:xfrm>
            <a:off x="780575" y="567925"/>
            <a:ext cx="34548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How do we do what we do?</a:t>
            </a:r>
            <a:endParaRPr b="1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4908600" y="567925"/>
            <a:ext cx="39999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answer here...</a:t>
            </a:r>
            <a:endParaRPr/>
          </a:p>
        </p:txBody>
      </p:sp>
      <p:cxnSp>
        <p:nvCxnSpPr>
          <p:cNvPr id="133" name="Google Shape;133;p23"/>
          <p:cNvCxnSpPr/>
          <p:nvPr/>
        </p:nvCxnSpPr>
        <p:spPr>
          <a:xfrm>
            <a:off x="4572000" y="1183375"/>
            <a:ext cx="0" cy="2592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4" name="Google Shape;134;p23"/>
          <p:cNvSpPr txBox="1"/>
          <p:nvPr>
            <p:ph idx="2" type="body"/>
          </p:nvPr>
        </p:nvSpPr>
        <p:spPr>
          <a:xfrm>
            <a:off x="780575" y="567925"/>
            <a:ext cx="34548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How do we know our solution is working?</a:t>
            </a:r>
            <a:endParaRPr b="1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4908600" y="567925"/>
            <a:ext cx="39999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answer here...</a:t>
            </a:r>
            <a:endParaRPr/>
          </a:p>
        </p:txBody>
      </p:sp>
      <p:cxnSp>
        <p:nvCxnSpPr>
          <p:cNvPr id="140" name="Google Shape;140;p24"/>
          <p:cNvCxnSpPr/>
          <p:nvPr/>
        </p:nvCxnSpPr>
        <p:spPr>
          <a:xfrm>
            <a:off x="4572000" y="1183375"/>
            <a:ext cx="0" cy="2592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1" name="Google Shape;141;p24"/>
          <p:cNvSpPr txBox="1"/>
          <p:nvPr>
            <p:ph idx="2" type="body"/>
          </p:nvPr>
        </p:nvSpPr>
        <p:spPr>
          <a:xfrm>
            <a:off x="780575" y="567925"/>
            <a:ext cx="34548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Why do we do what we do?</a:t>
            </a:r>
            <a:endParaRPr b="1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idx="1" type="body"/>
          </p:nvPr>
        </p:nvSpPr>
        <p:spPr>
          <a:xfrm>
            <a:off x="4908600" y="567925"/>
            <a:ext cx="39999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answer here...</a:t>
            </a:r>
            <a:endParaRPr/>
          </a:p>
        </p:txBody>
      </p:sp>
      <p:cxnSp>
        <p:nvCxnSpPr>
          <p:cNvPr id="147" name="Google Shape;147;p25"/>
          <p:cNvCxnSpPr/>
          <p:nvPr/>
        </p:nvCxnSpPr>
        <p:spPr>
          <a:xfrm>
            <a:off x="4572000" y="1183375"/>
            <a:ext cx="0" cy="2592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8" name="Google Shape;148;p25"/>
          <p:cNvSpPr txBox="1"/>
          <p:nvPr>
            <p:ph idx="2" type="body"/>
          </p:nvPr>
        </p:nvSpPr>
        <p:spPr>
          <a:xfrm>
            <a:off x="780575" y="567925"/>
            <a:ext cx="34548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What makes our company and solution different?</a:t>
            </a:r>
            <a:endParaRPr b="1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/>
          <p:nvPr>
            <p:ph idx="1" type="body"/>
          </p:nvPr>
        </p:nvSpPr>
        <p:spPr>
          <a:xfrm>
            <a:off x="4908600" y="567925"/>
            <a:ext cx="39999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answer here...</a:t>
            </a:r>
            <a:endParaRPr/>
          </a:p>
        </p:txBody>
      </p:sp>
      <p:cxnSp>
        <p:nvCxnSpPr>
          <p:cNvPr id="154" name="Google Shape;154;p26"/>
          <p:cNvCxnSpPr/>
          <p:nvPr/>
        </p:nvCxnSpPr>
        <p:spPr>
          <a:xfrm>
            <a:off x="4572000" y="1183375"/>
            <a:ext cx="0" cy="2592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5" name="Google Shape;155;p26"/>
          <p:cNvSpPr txBox="1"/>
          <p:nvPr>
            <p:ph idx="2" type="body"/>
          </p:nvPr>
        </p:nvSpPr>
        <p:spPr>
          <a:xfrm>
            <a:off x="780575" y="567925"/>
            <a:ext cx="34548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What is the essence of our strategy?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" sz="2400"/>
            </a:br>
            <a:r>
              <a:rPr lang="en"/>
              <a:t>To drive growth, adoption, innovation, optimization, quality, service?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/>
        </p:nvSpPr>
        <p:spPr>
          <a:xfrm>
            <a:off x="969300" y="1530550"/>
            <a:ext cx="6305700" cy="31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1"/>
                </a:solidFill>
              </a:rPr>
              <a:t>Mission statement</a:t>
            </a:r>
            <a:endParaRPr b="1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company’s mission statement says </a:t>
            </a:r>
            <a:r>
              <a:rPr i="1" lang="en"/>
              <a:t>why</a:t>
            </a:r>
            <a:r>
              <a:rPr lang="en"/>
              <a:t> your business exists. </a:t>
            </a:r>
            <a:r>
              <a:rPr lang="en"/>
              <a:t>It’s at the core of what universally drives your company and employees to make progress. It highlights the impact your company is making on the world.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1"/>
                </a:solidFill>
              </a:rPr>
              <a:t>Vision statement</a:t>
            </a:r>
            <a:endParaRPr b="1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vision statement is your company’s North Star. </a:t>
            </a:r>
            <a:r>
              <a:rPr lang="en"/>
              <a:t>It sets a direction for your company and underscores its purpose. It’s what what your organization aims to achieve over the long term. Although not necessarily time-boxed, your vision statement can evolve over time as the future becomes the present.</a:t>
            </a:r>
            <a:endParaRPr/>
          </a:p>
        </p:txBody>
      </p:sp>
      <p:sp>
        <p:nvSpPr>
          <p:cNvPr id="44" name="Google Shape;44;p9"/>
          <p:cNvSpPr txBox="1"/>
          <p:nvPr>
            <p:ph idx="4294967295" type="title"/>
          </p:nvPr>
        </p:nvSpPr>
        <p:spPr>
          <a:xfrm>
            <a:off x="311700" y="351325"/>
            <a:ext cx="85206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 and vision statements are different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/>
          <p:nvPr>
            <p:ph idx="4294967295" type="title"/>
          </p:nvPr>
        </p:nvSpPr>
        <p:spPr>
          <a:xfrm>
            <a:off x="6384175" y="503725"/>
            <a:ext cx="22422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chemeClr val="accent1"/>
                </a:solidFill>
              </a:rPr>
              <a:t>TIP: </a:t>
            </a:r>
            <a:r>
              <a:rPr b="0" lang="en" sz="1000">
                <a:solidFill>
                  <a:schemeClr val="accent1"/>
                </a:solidFill>
              </a:rPr>
              <a:t> Conduct a survey of your employees and ask them to answer these questions. This will better ensure alignment and increase buy-in from the beginning.</a:t>
            </a:r>
            <a:endParaRPr b="0" i="1" sz="1000">
              <a:solidFill>
                <a:schemeClr val="accent1"/>
              </a:solidFill>
            </a:endParaRPr>
          </a:p>
        </p:txBody>
      </p:sp>
      <p:sp>
        <p:nvSpPr>
          <p:cNvPr id="161" name="Google Shape;161;p27"/>
          <p:cNvSpPr txBox="1"/>
          <p:nvPr/>
        </p:nvSpPr>
        <p:spPr>
          <a:xfrm>
            <a:off x="1121700" y="1587225"/>
            <a:ext cx="7068600" cy="24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Who does our product/service (solution) impact?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does our solution allow people to do?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Where does it have the greatest impact? Regionally? Globally? Online? In</a:t>
            </a:r>
            <a:r>
              <a:rPr lang="en"/>
              <a:t> </a:t>
            </a:r>
            <a:r>
              <a:rPr lang="en"/>
              <a:t>person? At home? At work?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When does our solution have the greatest impact?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How do we do what you do?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Why do we do what we do?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makes our company and solution different?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is the essence of our strategy? To drive growth, adoption, innovation, optimization, quality/service?</a:t>
            </a:r>
            <a:endParaRPr/>
          </a:p>
        </p:txBody>
      </p:sp>
      <p:sp>
        <p:nvSpPr>
          <p:cNvPr id="162" name="Google Shape;162;p27"/>
          <p:cNvSpPr txBox="1"/>
          <p:nvPr>
            <p:ph idx="4294967295" type="title"/>
          </p:nvPr>
        </p:nvSpPr>
        <p:spPr>
          <a:xfrm>
            <a:off x="311700" y="351325"/>
            <a:ext cx="54891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 &amp; vision brainstorm</a:t>
            </a:r>
            <a:br>
              <a:rPr lang="en"/>
            </a:br>
            <a:r>
              <a:rPr lang="en"/>
              <a:t>questions summary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/>
        </p:nvSpPr>
        <p:spPr>
          <a:xfrm>
            <a:off x="969300" y="1530550"/>
            <a:ext cx="7189500" cy="31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chemeClr val="accent1"/>
                </a:solidFill>
              </a:rPr>
              <a:t>Now that you’ve collected a bunch of statements solidifying why your business exists, how it provides value, and what progress you will make, it’s time to start bringing it all together. </a:t>
            </a:r>
            <a:endParaRPr i="1" sz="2400">
              <a:solidFill>
                <a:schemeClr val="accent1"/>
              </a:solidFill>
            </a:endParaRPr>
          </a:p>
        </p:txBody>
      </p:sp>
      <p:sp>
        <p:nvSpPr>
          <p:cNvPr id="168" name="Google Shape;168;p28"/>
          <p:cNvSpPr txBox="1"/>
          <p:nvPr>
            <p:ph idx="4294967295" type="title"/>
          </p:nvPr>
        </p:nvSpPr>
        <p:spPr>
          <a:xfrm>
            <a:off x="311700" y="351325"/>
            <a:ext cx="85206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time to create your own mission and vision statements.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/>
          <p:nvPr>
            <p:ph idx="4294967295" type="title"/>
          </p:nvPr>
        </p:nvSpPr>
        <p:spPr>
          <a:xfrm>
            <a:off x="311700" y="351325"/>
            <a:ext cx="85206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know you’ve crafted a great mission statement?</a:t>
            </a:r>
            <a:endParaRPr/>
          </a:p>
        </p:txBody>
      </p:sp>
      <p:sp>
        <p:nvSpPr>
          <p:cNvPr id="174" name="Google Shape;174;p29"/>
          <p:cNvSpPr txBox="1"/>
          <p:nvPr/>
        </p:nvSpPr>
        <p:spPr>
          <a:xfrm>
            <a:off x="1121700" y="1587225"/>
            <a:ext cx="7068600" cy="24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It’s simple.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It’s no more than a couple of sentences.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 seems indefinitely relevant.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 can be quantified.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 resonates with your customers, employees, and shareholders.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/>
          <p:nvPr>
            <p:ph idx="4294967295" type="title"/>
          </p:nvPr>
        </p:nvSpPr>
        <p:spPr>
          <a:xfrm>
            <a:off x="311700" y="351325"/>
            <a:ext cx="85206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Craft your mission...</a:t>
            </a:r>
            <a:endParaRPr/>
          </a:p>
        </p:txBody>
      </p:sp>
      <p:sp>
        <p:nvSpPr>
          <p:cNvPr id="180" name="Google Shape;180;p30"/>
          <p:cNvSpPr txBox="1"/>
          <p:nvPr/>
        </p:nvSpPr>
        <p:spPr>
          <a:xfrm>
            <a:off x="969300" y="1311900"/>
            <a:ext cx="7068600" cy="22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Replace me with your new, shiny, mission statement.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/>
          <p:nvPr>
            <p:ph idx="4294967295" type="title"/>
          </p:nvPr>
        </p:nvSpPr>
        <p:spPr>
          <a:xfrm>
            <a:off x="311700" y="351325"/>
            <a:ext cx="85206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know you’ve crafted a great vision statement?</a:t>
            </a:r>
            <a:endParaRPr/>
          </a:p>
        </p:txBody>
      </p:sp>
      <p:sp>
        <p:nvSpPr>
          <p:cNvPr id="186" name="Google Shape;186;p31"/>
          <p:cNvSpPr txBox="1"/>
          <p:nvPr/>
        </p:nvSpPr>
        <p:spPr>
          <a:xfrm>
            <a:off x="1121700" y="1587225"/>
            <a:ext cx="7068600" cy="24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 looks 10+ years into the future.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It’s simple and only a few sentences max.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It’s aspirational.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It’s ambitious.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Your employees love it.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 can only apply to your business.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It aligns with and espouses your core values.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/>
          <p:nvPr>
            <p:ph idx="4294967295" type="title"/>
          </p:nvPr>
        </p:nvSpPr>
        <p:spPr>
          <a:xfrm>
            <a:off x="311700" y="351325"/>
            <a:ext cx="85206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Craft your vision...</a:t>
            </a:r>
            <a:endParaRPr/>
          </a:p>
        </p:txBody>
      </p:sp>
      <p:sp>
        <p:nvSpPr>
          <p:cNvPr id="192" name="Google Shape;192;p32"/>
          <p:cNvSpPr txBox="1"/>
          <p:nvPr/>
        </p:nvSpPr>
        <p:spPr>
          <a:xfrm>
            <a:off x="969300" y="1311900"/>
            <a:ext cx="7068600" cy="22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Replace me with how you are going to change the world.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https://www.clearvoice.com/blog/difference-between-mission-vision-statement-examples/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http://panmore.com/tag/vision-and-mission-statements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https://www.forbes.com/sites/joefolkman/2014/04/22/8-ways-to-ensure-your-vision-is-valued/#3da5d64a4524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https://startwithwhy.com/commit/the-science-of-why/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https://www.executestrategy.net/blog/write-good-vision-statement/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https://articles.bplans.com/writing-a-mission-statement/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https://www.alessiobresciani.com/foresight-strategy/what-makes-a-great-mission-statement/</a:t>
            </a:r>
            <a:endParaRPr/>
          </a:p>
        </p:txBody>
      </p:sp>
      <p:sp>
        <p:nvSpPr>
          <p:cNvPr id="198" name="Google Shape;198;p33"/>
          <p:cNvSpPr txBox="1"/>
          <p:nvPr>
            <p:ph idx="4294967295" type="title"/>
          </p:nvPr>
        </p:nvSpPr>
        <p:spPr>
          <a:xfrm>
            <a:off x="311700" y="351325"/>
            <a:ext cx="85206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4294967295" type="title"/>
          </p:nvPr>
        </p:nvSpPr>
        <p:spPr>
          <a:xfrm>
            <a:off x="311700" y="351325"/>
            <a:ext cx="85206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 and vision statements are critical</a:t>
            </a:r>
            <a:endParaRPr/>
          </a:p>
        </p:txBody>
      </p:sp>
      <p:sp>
        <p:nvSpPr>
          <p:cNvPr id="50" name="Google Shape;50;p10"/>
          <p:cNvSpPr txBox="1"/>
          <p:nvPr/>
        </p:nvSpPr>
        <p:spPr>
          <a:xfrm>
            <a:off x="969300" y="1311900"/>
            <a:ext cx="7068600" cy="22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They set the strategic direction for the company.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They allow customers, employees, and shareholders to understand and align with your culture.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They set your key initiatives in motion.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They hold the company accountable.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They show your purpose and aspirations.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/>
        </p:nvSpPr>
        <p:spPr>
          <a:xfrm>
            <a:off x="969300" y="1530550"/>
            <a:ext cx="6305700" cy="31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chemeClr val="accent1"/>
                </a:solidFill>
              </a:rPr>
              <a:t>Here are some great examples of mission and vision statements to give you inspiration. 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56" name="Google Shape;56;p11"/>
          <p:cNvSpPr txBox="1"/>
          <p:nvPr>
            <p:ph idx="4294967295" type="title"/>
          </p:nvPr>
        </p:nvSpPr>
        <p:spPr>
          <a:xfrm>
            <a:off x="311700" y="351325"/>
            <a:ext cx="8520600" cy="887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 &amp; vision examples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4062125" y="1345675"/>
            <a:ext cx="4809000" cy="234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Mission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</a:t>
            </a:r>
            <a:r>
              <a:rPr lang="en"/>
              <a:t>o accelerate the world’s transition to sustainable energy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Vision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the most compelling car company of the 21st century by driving the world’s transition to electric vehicles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225" y="1061228"/>
            <a:ext cx="2188200" cy="2822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4062125" y="1129050"/>
            <a:ext cx="4809000" cy="288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Mission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offer our customers the lowest possible prices, the best available selection, and the utmost convenience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Vision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be Earth’s most customer-centric company, where customers can find and discover anything they might want to buy online, and endeavors to offer its customers the lowest possible prices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550" y="1104025"/>
            <a:ext cx="3757325" cy="28179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062125" y="1129050"/>
            <a:ext cx="4809000" cy="288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Mission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empower companies to connect with their customers in a whole new way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Vision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believe that the business of business is to improve the state of the world, and we work to make sure Salesforce is a platform for change through serving the interests of all our stakeholders — employees, customers, partners, communities and the environment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275" y="1511225"/>
            <a:ext cx="2763625" cy="1934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062125" y="1129050"/>
            <a:ext cx="4809000" cy="288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Mission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Connect people to what’s important in their lives through friendly, reliable, and low-cost air travel</a:t>
            </a:r>
            <a:endParaRPr sz="1350">
              <a:solidFill>
                <a:srgbClr val="63636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63636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63636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Vision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become the world’s most loved, most flown, and most profitable airline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175" y="1512250"/>
            <a:ext cx="3105075" cy="163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575" y="1738775"/>
            <a:ext cx="3075275" cy="129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062125" y="1129050"/>
            <a:ext cx="4809000" cy="288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/>
              <a:t>Mission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To positively impact the working lives of people, therefore positively impacting every other facet of their lives; Better work, better world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/>
              <a:t>Vision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To be the world’s most used platform for connecting people strategy to business strategy through the discipline of talent optimization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e Predictive Index Theme">
  <a:themeElements>
    <a:clrScheme name="PI TEMPLATE">
      <a:dk1>
        <a:srgbClr val="262626"/>
      </a:dk1>
      <a:lt1>
        <a:srgbClr val="FFFFFF"/>
      </a:lt1>
      <a:dk2>
        <a:srgbClr val="2E1F44"/>
      </a:dk2>
      <a:lt2>
        <a:srgbClr val="E7E6E6"/>
      </a:lt2>
      <a:accent1>
        <a:srgbClr val="0093FF"/>
      </a:accent1>
      <a:accent2>
        <a:srgbClr val="2EC3B6"/>
      </a:accent2>
      <a:accent3>
        <a:srgbClr val="FF773C"/>
      </a:accent3>
      <a:accent4>
        <a:srgbClr val="9077C3"/>
      </a:accent4>
      <a:accent5>
        <a:srgbClr val="0093FF"/>
      </a:accent5>
      <a:accent6>
        <a:srgbClr val="70D6FF"/>
      </a:accent6>
      <a:hlink>
        <a:srgbClr val="0093FF"/>
      </a:hlink>
      <a:folHlink>
        <a:srgbClr val="0076E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